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9" r:id="rId2"/>
    <p:sldMasterId id="2147483701" r:id="rId3"/>
    <p:sldMasterId id="2147483806" r:id="rId4"/>
    <p:sldMasterId id="2147484121" r:id="rId5"/>
    <p:sldMasterId id="2147484508" r:id="rId6"/>
    <p:sldMasterId id="2147485407" r:id="rId7"/>
    <p:sldMasterId id="2147485428" r:id="rId8"/>
    <p:sldMasterId id="2147485440" r:id="rId9"/>
  </p:sldMasterIdLst>
  <p:notesMasterIdLst>
    <p:notesMasterId r:id="rId64"/>
  </p:notesMasterIdLst>
  <p:sldIdLst>
    <p:sldId id="256" r:id="rId10"/>
    <p:sldId id="982" r:id="rId11"/>
    <p:sldId id="1280" r:id="rId12"/>
    <p:sldId id="1069" r:id="rId13"/>
    <p:sldId id="1268" r:id="rId14"/>
    <p:sldId id="989" r:id="rId15"/>
    <p:sldId id="1286" r:id="rId16"/>
    <p:sldId id="1062" r:id="rId17"/>
    <p:sldId id="1283" r:id="rId18"/>
    <p:sldId id="1070" r:id="rId19"/>
    <p:sldId id="1267" r:id="rId20"/>
    <p:sldId id="1285" r:id="rId21"/>
    <p:sldId id="1269" r:id="rId22"/>
    <p:sldId id="1259" r:id="rId23"/>
    <p:sldId id="1073" r:id="rId24"/>
    <p:sldId id="350" r:id="rId25"/>
    <p:sldId id="1260" r:id="rId26"/>
    <p:sldId id="1288" r:id="rId27"/>
    <p:sldId id="1289" r:id="rId28"/>
    <p:sldId id="1290" r:id="rId29"/>
    <p:sldId id="1265" r:id="rId30"/>
    <p:sldId id="1019" r:id="rId31"/>
    <p:sldId id="1052" r:id="rId32"/>
    <p:sldId id="996" r:id="rId33"/>
    <p:sldId id="1291" r:id="rId34"/>
    <p:sldId id="1292" r:id="rId35"/>
    <p:sldId id="1270" r:id="rId36"/>
    <p:sldId id="1294" r:id="rId37"/>
    <p:sldId id="1271" r:id="rId38"/>
    <p:sldId id="258" r:id="rId39"/>
    <p:sldId id="1027" r:id="rId40"/>
    <p:sldId id="1272" r:id="rId41"/>
    <p:sldId id="1293" r:id="rId42"/>
    <p:sldId id="928" r:id="rId43"/>
    <p:sldId id="1033" r:id="rId44"/>
    <p:sldId id="1082" r:id="rId45"/>
    <p:sldId id="1064" r:id="rId46"/>
    <p:sldId id="930" r:id="rId47"/>
    <p:sldId id="1078" r:id="rId48"/>
    <p:sldId id="1079" r:id="rId49"/>
    <p:sldId id="1057" r:id="rId50"/>
    <p:sldId id="1273" r:id="rId51"/>
    <p:sldId id="441" r:id="rId52"/>
    <p:sldId id="1063" r:id="rId53"/>
    <p:sldId id="357" r:id="rId54"/>
    <p:sldId id="1037" r:id="rId55"/>
    <p:sldId id="358" r:id="rId56"/>
    <p:sldId id="844" r:id="rId57"/>
    <p:sldId id="838" r:id="rId58"/>
    <p:sldId id="790" r:id="rId59"/>
    <p:sldId id="858" r:id="rId60"/>
    <p:sldId id="325" r:id="rId61"/>
    <p:sldId id="450" r:id="rId62"/>
    <p:sldId id="1017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CC"/>
    <a:srgbClr val="FFFFCC"/>
    <a:srgbClr val="0033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9" autoAdjust="0"/>
    <p:restoredTop sz="93907" autoAdjust="0"/>
  </p:normalViewPr>
  <p:slideViewPr>
    <p:cSldViewPr>
      <p:cViewPr varScale="1">
        <p:scale>
          <a:sx n="92" d="100"/>
          <a:sy n="92" d="100"/>
        </p:scale>
        <p:origin x="1315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MATERIALS\PULMONARY\THESIS\HO%20SO%20BN\KET%20QUA%20CAY_COP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RIALS\PULMONARY\THESIS\HO%20SO%20BN\KET%20QUA%20CAY_COP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7812732134898522E-2"/>
          <c:y val="0.13287022455526393"/>
          <c:w val="0.57667409498341193"/>
          <c:h val="0.793518810148731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1"/>
            <c:bubble3D val="0"/>
            <c:explosion val="25"/>
            <c:extLst>
              <c:ext xmlns:c16="http://schemas.microsoft.com/office/drawing/2014/chart" uri="{C3380CC4-5D6E-409C-BE32-E72D297353CC}">
                <c16:uniqueId val="{00000001-7F0B-4DDA-9595-FB3179B5A4B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30.3%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F0B-4DDA-9595-FB3179B5A4B1}"/>
                </c:ext>
              </c:extLst>
            </c:dLbl>
            <c:dLbl>
              <c:idx val="1"/>
              <c:layout>
                <c:manualLayout>
                  <c:x val="0.15100235734422157"/>
                  <c:y val="-0.1442718378387097"/>
                </c:manualLayout>
              </c:layout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69.7%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F0B-4DDA-9595-FB3179B5A4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Đợt cấp COPD</c:v>
                </c:pt>
                <c:pt idx="1">
                  <c:v>Viêm phổi trên nền COPD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0B-4DDA-9595-FB3179B5A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4056752339919865"/>
          <c:y val="0.33030446194225999"/>
          <c:w val="0.35943247660080313"/>
          <c:h val="0.33939107611548652"/>
        </c:manualLayout>
      </c:layout>
      <c:overlay val="0"/>
      <c:txPr>
        <a:bodyPr/>
        <a:lstStyle/>
        <a:p>
          <a:pPr>
            <a:defRPr>
              <a:solidFill>
                <a:schemeClr val="tx1"/>
              </a:solidFill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vi-VN" dirty="0"/>
              <a:t>TỈ</a:t>
            </a:r>
            <a:r>
              <a:rPr lang="vi-VN" baseline="0" dirty="0"/>
              <a:t> LỆ CÁC TÁC NHÂN VI SINH </a:t>
            </a:r>
            <a:r>
              <a:rPr lang="en-US" baseline="0" dirty="0"/>
              <a:t>bn</a:t>
            </a:r>
            <a:r>
              <a:rPr lang="vi-VN" baseline="0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6846846846846844"/>
          <c:y val="9.1954022988505746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vi khuẩn
40</a:t>
                    </a:r>
                    <a:r>
                      <a:rPr lang="en-US" sz="1600" b="1" baseline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 - </a:t>
                    </a:r>
                    <a:r>
                      <a: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60%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196-4B7F-81DA-A6E5C621385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vi khuẩn không điển hình
5</a:t>
                    </a:r>
                    <a:r>
                      <a:rPr lang="en-US" sz="1600" b="1" baseline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 - </a:t>
                    </a:r>
                    <a:r>
                      <a: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rPr>
                      <a:t>10%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196-4B7F-81DA-A6E5C62138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vi khuẩn</c:v>
                </c:pt>
                <c:pt idx="1">
                  <c:v>vi khuẩn không điển hình</c:v>
                </c:pt>
                <c:pt idx="2">
                  <c:v>virus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10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96-4B7F-81DA-A6E5C621385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>
                <a:latin typeface="Arial" pitchFamily="34" charset="0"/>
                <a:cs typeface="Arial" pitchFamily="34" charset="0"/>
              </a:defRPr>
            </a:pPr>
            <a:r>
              <a:rPr lang="en-US" sz="1800" baseline="0" dirty="0">
                <a:latin typeface="Arial" pitchFamily="34" charset="0"/>
                <a:cs typeface="Arial" pitchFamily="34" charset="0"/>
              </a:rPr>
              <a:t> VIÊM PHỔI TRÊN NỀN COPD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17409391760812504"/>
          <c:y val="3.9460596271619887E-2"/>
        </c:manualLayout>
      </c:layout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4660181064323483"/>
          <c:y val="8.9957433205464746E-2"/>
          <c:w val="0.8083335719398711"/>
          <c:h val="0.64534835040263772"/>
        </c:manualLayout>
      </c:layout>
      <c:pie3DChart>
        <c:varyColors val="1"/>
        <c:ser>
          <c:idx val="0"/>
          <c:order val="0"/>
          <c:explosion val="25"/>
          <c:dLbls>
            <c:dLbl>
              <c:idx val="0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22.9%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AE1-49D9-B876-3AD40C95964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5.7%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AE1-49D9-B876-3AD40C95964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17.1%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AE1-49D9-B876-3AD40C95964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5.7%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AE1-49D9-B876-3AD40C95964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2.9%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AE1-49D9-B876-3AD40C95964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2.9%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AE1-49D9-B876-3AD40C95964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</a:rPr>
                      <a:t>2.9%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AE1-49D9-B876-3AD40C9596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'VP+AECOPD'!$BD$53:$BD$61</c:f>
              <c:strCache>
                <c:ptCount val="9"/>
                <c:pt idx="0">
                  <c:v>S. pneumoniae</c:v>
                </c:pt>
                <c:pt idx="1">
                  <c:v>MRSA</c:v>
                </c:pt>
                <c:pt idx="2">
                  <c:v>H. influenzae</c:v>
                </c:pt>
                <c:pt idx="3">
                  <c:v>P. aeruginosa</c:v>
                </c:pt>
                <c:pt idx="4">
                  <c:v>A. baumannii</c:v>
                </c:pt>
                <c:pt idx="5">
                  <c:v>E. coli</c:v>
                </c:pt>
                <c:pt idx="6">
                  <c:v>C. testosteroni</c:v>
                </c:pt>
                <c:pt idx="7">
                  <c:v>E. cloacae</c:v>
                </c:pt>
                <c:pt idx="8">
                  <c:v>C. albicans</c:v>
                </c:pt>
              </c:strCache>
            </c:strRef>
          </c:cat>
          <c:val>
            <c:numRef>
              <c:f>'VP+AECOPD'!$BE$53:$BE$61</c:f>
              <c:numCache>
                <c:formatCode>General</c:formatCode>
                <c:ptCount val="9"/>
                <c:pt idx="0">
                  <c:v>8</c:v>
                </c:pt>
                <c:pt idx="1">
                  <c:v>2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E1-49D9-B876-3AD40C95964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egendEntry>
        <c:idx val="1"/>
        <c:txPr>
          <a:bodyPr/>
          <a:lstStyle/>
          <a:p>
            <a:pPr>
              <a:defRPr i="0">
                <a:latin typeface="Arial" pitchFamily="34" charset="0"/>
                <a:cs typeface="Arial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067811978048188"/>
          <c:y val="0.81684296640474774"/>
          <c:w val="0.70288618468145958"/>
          <c:h val="0.11664247470379556"/>
        </c:manualLayout>
      </c:layout>
      <c:overlay val="0"/>
      <c:txPr>
        <a:bodyPr/>
        <a:lstStyle/>
        <a:p>
          <a:pPr>
            <a:defRPr i="1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Đ</a:t>
            </a:r>
            <a:r>
              <a:rPr lang="vi-VN" sz="1800" dirty="0">
                <a:latin typeface="Arial" pitchFamily="34" charset="0"/>
                <a:cs typeface="Arial" pitchFamily="34" charset="0"/>
              </a:rPr>
              <a:t>ỢT</a:t>
            </a:r>
            <a:r>
              <a:rPr lang="vi-VN" sz="1800" baseline="0" dirty="0">
                <a:latin typeface="Arial" pitchFamily="34" charset="0"/>
                <a:cs typeface="Arial" pitchFamily="34" charset="0"/>
              </a:rPr>
              <a:t> CẤP</a:t>
            </a:r>
            <a:r>
              <a:rPr lang="en-US" sz="1800" baseline="0" dirty="0">
                <a:latin typeface="Arial" pitchFamily="34" charset="0"/>
                <a:cs typeface="Arial" pitchFamily="34" charset="0"/>
              </a:rPr>
              <a:t> COPD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3077481858885287"/>
          <c:y val="0.11728395061728394"/>
        </c:manualLayout>
      </c:layout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8815694804921214E-2"/>
          <c:y val="0.14027491175672024"/>
          <c:w val="0.81067270126460866"/>
          <c:h val="0.63727599782785771"/>
        </c:manualLayout>
      </c:layout>
      <c:pie3DChart>
        <c:varyColors val="1"/>
        <c:ser>
          <c:idx val="0"/>
          <c:order val="0"/>
          <c:explosion val="25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27.3%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451-4F7C-8C56-AC6AF62B9C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9.1%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451-4F7C-8C56-AC6AF62B9C4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9.1%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451-4F7C-8C56-AC6AF62B9C4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18.2%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451-4F7C-8C56-AC6AF62B9C4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18.2%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451-4F7C-8C56-AC6AF62B9C4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9.1%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451-4F7C-8C56-AC6AF62B9C4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9.1%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451-4F7C-8C56-AC6AF62B9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AECOPD!$BE$24:$BE$30</c:f>
              <c:strCache>
                <c:ptCount val="7"/>
                <c:pt idx="0">
                  <c:v>S. pneumoniae</c:v>
                </c:pt>
                <c:pt idx="1">
                  <c:v>E.faecium</c:v>
                </c:pt>
                <c:pt idx="2">
                  <c:v>H. influenzae</c:v>
                </c:pt>
                <c:pt idx="3">
                  <c:v>P. aeruginosa</c:v>
                </c:pt>
                <c:pt idx="4">
                  <c:v>A. baumannii</c:v>
                </c:pt>
                <c:pt idx="5">
                  <c:v>K. pneumoniae</c:v>
                </c:pt>
                <c:pt idx="6">
                  <c:v>E. coli</c:v>
                </c:pt>
              </c:strCache>
            </c:strRef>
          </c:cat>
          <c:val>
            <c:numRef>
              <c:f>AECOPD!$BF$24:$BF$30</c:f>
              <c:numCache>
                <c:formatCode>General</c:formatCode>
                <c:ptCount val="7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451-4F7C-8C56-AC6AF62B9C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0.20011568746214467"/>
          <c:y val="0.81776230715063059"/>
          <c:w val="0.56234441033854232"/>
          <c:h val="0.13715574285608664"/>
        </c:manualLayout>
      </c:layout>
      <c:overlay val="0"/>
      <c:txPr>
        <a:bodyPr/>
        <a:lstStyle/>
        <a:p>
          <a:pPr>
            <a:defRPr i="1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C5CD3-D6F3-AD40-9C7E-ADC145781E68}" type="doc">
      <dgm:prSet loTypeId="urn:microsoft.com/office/officeart/2005/8/layout/balance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9F7258-7401-A34B-A4E5-3DC634CCFDBA}">
      <dgm:prSet phldrT="[Text]" custT="1"/>
      <dgm:spPr>
        <a:noFill/>
        <a:ln>
          <a:noFill/>
        </a:ln>
      </dgm:spPr>
      <dgm:t>
        <a:bodyPr/>
        <a:lstStyle/>
        <a:p>
          <a:r>
            <a:rPr lang="vi-VN" sz="2400" b="1" dirty="0">
              <a:solidFill>
                <a:schemeClr val="tx1"/>
              </a:solidFill>
            </a:rPr>
            <a:t>VP/COPD</a:t>
          </a:r>
          <a:endParaRPr lang="en-US" sz="2400" b="1" dirty="0">
            <a:solidFill>
              <a:schemeClr val="tx1"/>
            </a:solidFill>
          </a:endParaRPr>
        </a:p>
      </dgm:t>
    </dgm:pt>
    <dgm:pt modelId="{C392FF79-72BB-7543-9393-AEE46A5D9496}" type="parTrans" cxnId="{820FA1C8-A5EC-1346-96F1-E3229B1B16F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A3D55370-3805-454B-8AD4-5853686219E0}" type="sibTrans" cxnId="{820FA1C8-A5EC-1346-96F1-E3229B1B16F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FC711BF6-56F7-EC4A-90B0-E34F5C4FC5C5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14 </a:t>
          </a:r>
          <a:r>
            <a:rPr lang="vi-VN" sz="2400" b="1" dirty="0">
              <a:solidFill>
                <a:schemeClr val="tx1"/>
              </a:solidFill>
            </a:rPr>
            <a:t>ngày</a:t>
          </a:r>
          <a:endParaRPr lang="en-US" sz="2400" b="1" dirty="0">
            <a:solidFill>
              <a:schemeClr val="tx1"/>
            </a:solidFill>
          </a:endParaRPr>
        </a:p>
      </dgm:t>
    </dgm:pt>
    <dgm:pt modelId="{DCF66225-30B9-5D44-8036-8E7A63D3CB55}" type="parTrans" cxnId="{6B38F43B-90D4-0B44-A487-949C475FEA0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6B82A320-C07C-4940-B7AB-D0438C232077}" type="sibTrans" cxnId="{6B38F43B-90D4-0B44-A487-949C475FEA0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98891FA6-210C-2D41-A9D7-1E69DAF2BC7B}">
      <dgm:prSet phldrT="[Text]" custT="1"/>
      <dgm:spPr>
        <a:noFill/>
        <a:ln>
          <a:noFill/>
        </a:ln>
      </dgm:spPr>
      <dgm:t>
        <a:bodyPr/>
        <a:lstStyle/>
        <a:p>
          <a:r>
            <a:rPr lang="vi-VN" sz="2400" b="1" dirty="0">
              <a:solidFill>
                <a:schemeClr val="tx1"/>
              </a:solidFill>
            </a:rPr>
            <a:t>ĐC</a:t>
          </a:r>
        </a:p>
        <a:p>
          <a:r>
            <a:rPr lang="vi-VN" sz="2400" b="1" dirty="0">
              <a:solidFill>
                <a:schemeClr val="tx1"/>
              </a:solidFill>
            </a:rPr>
            <a:t>COPD</a:t>
          </a:r>
          <a:endParaRPr lang="en-US" sz="2400" b="1" dirty="0">
            <a:solidFill>
              <a:schemeClr val="tx1"/>
            </a:solidFill>
          </a:endParaRPr>
        </a:p>
      </dgm:t>
    </dgm:pt>
    <dgm:pt modelId="{74511D12-993A-D146-9E34-971D99A8EBC5}" type="parTrans" cxnId="{09D90BF4-F370-4340-B165-C7C9E452049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F9F2FE63-3CC2-7344-B947-E9A6A07C67E3}" type="sibTrans" cxnId="{09D90BF4-F370-4340-B165-C7C9E4520495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365A36DA-D473-CD45-A460-B42C875291B9}">
      <dgm:prSet phldrT="[Text]" custT="1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vi-VN" sz="2400" b="1" dirty="0">
              <a:solidFill>
                <a:schemeClr val="tx1"/>
              </a:solidFill>
            </a:rPr>
            <a:t>7,4%</a:t>
          </a:r>
          <a:endParaRPr lang="en-US" sz="2400" b="1" dirty="0">
            <a:solidFill>
              <a:schemeClr val="tx1"/>
            </a:solidFill>
          </a:endParaRPr>
        </a:p>
      </dgm:t>
    </dgm:pt>
    <dgm:pt modelId="{D29BE5FB-1A2A-F04A-A9C4-9AE919A07A2E}" type="parTrans" cxnId="{7328EF2C-F78F-2940-A32F-CA1877ACCEA0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AE19BE2D-71CA-4B4A-A512-C6A449AAC962}" type="sibTrans" cxnId="{7328EF2C-F78F-2940-A32F-CA1877ACCEA0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9A127E25-8F34-D249-B1A8-5A1B70C73D44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vi-VN" sz="2400" b="1" dirty="0">
              <a:solidFill>
                <a:schemeClr val="tx1"/>
              </a:solidFill>
            </a:rPr>
            <a:t>8,8%</a:t>
          </a:r>
          <a:endParaRPr lang="en-US" sz="2400" b="1" dirty="0">
            <a:solidFill>
              <a:schemeClr val="tx1"/>
            </a:solidFill>
          </a:endParaRPr>
        </a:p>
      </dgm:t>
    </dgm:pt>
    <dgm:pt modelId="{AF4560B7-CF87-014C-8C55-EEE3733A98AA}" type="parTrans" cxnId="{6490E6FA-D06E-9945-9D77-372633D3C546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6F641389-9BF6-7F41-B430-09FD390707FC}" type="sibTrans" cxnId="{6490E6FA-D06E-9945-9D77-372633D3C546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F19C4D4B-4533-C547-B3F7-0B75A9BC6B4E}">
      <dgm:prSet custT="1"/>
      <dgm:spPr>
        <a:noFill/>
        <a:ln>
          <a:noFill/>
        </a:ln>
      </dgm:spPr>
      <dgm:t>
        <a:bodyPr/>
        <a:lstStyle/>
        <a:p>
          <a:r>
            <a:rPr lang="vi-VN" sz="2400" b="1" dirty="0">
              <a:solidFill>
                <a:schemeClr val="tx1"/>
              </a:solidFill>
            </a:rPr>
            <a:t>Kết cục lâm sàng</a:t>
          </a:r>
          <a:endParaRPr lang="en-US" sz="2400" b="1" dirty="0">
            <a:solidFill>
              <a:schemeClr val="tx1"/>
            </a:solidFill>
          </a:endParaRPr>
        </a:p>
      </dgm:t>
    </dgm:pt>
    <dgm:pt modelId="{EF46F88A-D1A5-924A-B4DB-6BAAF6C8A13C}" type="parTrans" cxnId="{B762812B-F731-2648-A3F4-4DFEFE881F20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22184107-6233-F449-8DFF-DF03108B2831}" type="sibTrans" cxnId="{B762812B-F731-2648-A3F4-4DFEFE881F20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FC0BB90-8EA3-2040-9D29-63B24405E215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25,7%</a:t>
          </a:r>
        </a:p>
      </dgm:t>
    </dgm:pt>
    <dgm:pt modelId="{1212CCDE-AF76-D044-A3D0-BED60D2B7BB9}" type="parTrans" cxnId="{5CA2F4F1-C6E6-CF4C-8F70-9208B2EE7C07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A69C740A-DC70-C541-BE21-BCA393DAA58A}" type="sibTrans" cxnId="{5CA2F4F1-C6E6-CF4C-8F70-9208B2EE7C07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C3518430-73AB-2D4A-8DFC-CC1FA6751587}">
      <dgm:prSet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7 </a:t>
          </a:r>
          <a:r>
            <a:rPr lang="vi-VN" sz="2400" b="1" dirty="0">
              <a:solidFill>
                <a:schemeClr val="tx1"/>
              </a:solidFill>
            </a:rPr>
            <a:t>ngày</a:t>
          </a:r>
          <a:endParaRPr lang="en-US" sz="2400" b="1" dirty="0">
            <a:solidFill>
              <a:schemeClr val="tx1"/>
            </a:solidFill>
          </a:endParaRPr>
        </a:p>
      </dgm:t>
    </dgm:pt>
    <dgm:pt modelId="{32AFDC6C-7CE1-2445-B526-31F020DCBB17}" type="parTrans" cxnId="{89C076FE-CD6C-D14D-BC9B-91800F2AB7DB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252664BB-60F5-274E-B077-E878F615BB09}" type="sibTrans" cxnId="{89C076FE-CD6C-D14D-BC9B-91800F2AB7DB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DDD9394E-AA1E-EC46-BBE6-87B08738BF22}">
      <dgm:prSet phldrT="[Text]" custT="1"/>
      <dgm:spPr>
        <a:solidFill>
          <a:srgbClr val="002060"/>
        </a:solidFill>
      </dgm:spPr>
      <dgm:t>
        <a:bodyPr/>
        <a:lstStyle/>
        <a:p>
          <a:endParaRPr lang="en-US" sz="2400" b="1" dirty="0">
            <a:solidFill>
              <a:schemeClr val="tx1"/>
            </a:solidFill>
          </a:endParaRPr>
        </a:p>
      </dgm:t>
    </dgm:pt>
    <dgm:pt modelId="{5F6EDA0F-1528-C548-A386-A28CCE9C97A9}" type="parTrans" cxnId="{0D6683E4-C2C8-4440-BE12-EC6F7493B26E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300A61D1-8A29-DA45-BAEA-913BDF7D80F3}" type="sibTrans" cxnId="{0D6683E4-C2C8-4440-BE12-EC6F7493B26E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D11B6FC5-4A4E-6245-ACFB-3F0A5EA82FDA}">
      <dgm:prSet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32,7%</a:t>
          </a:r>
        </a:p>
      </dgm:t>
    </dgm:pt>
    <dgm:pt modelId="{75814BA9-CFF3-744D-B39C-7D931EC72FA7}" type="parTrans" cxnId="{DF10E31E-442F-8444-96CB-DAC0514ABB01}">
      <dgm:prSet/>
      <dgm:spPr/>
      <dgm:t>
        <a:bodyPr/>
        <a:lstStyle/>
        <a:p>
          <a:endParaRPr lang="en-US"/>
        </a:p>
      </dgm:t>
    </dgm:pt>
    <dgm:pt modelId="{127CB32D-0D78-D34A-AC0F-5CF760B330E0}" type="sibTrans" cxnId="{DF10E31E-442F-8444-96CB-DAC0514ABB01}">
      <dgm:prSet/>
      <dgm:spPr/>
      <dgm:t>
        <a:bodyPr/>
        <a:lstStyle/>
        <a:p>
          <a:endParaRPr lang="en-US"/>
        </a:p>
      </dgm:t>
    </dgm:pt>
    <dgm:pt modelId="{30A1CBFB-887F-F64C-84F2-3B87E22A0984}" type="pres">
      <dgm:prSet presAssocID="{14CC5CD3-D6F3-AD40-9C7E-ADC145781E68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5CFF764-0997-174C-B984-05E216D14642}" type="pres">
      <dgm:prSet presAssocID="{14CC5CD3-D6F3-AD40-9C7E-ADC145781E68}" presName="dummyMaxCanvas" presStyleCnt="0"/>
      <dgm:spPr/>
    </dgm:pt>
    <dgm:pt modelId="{D4B3B025-0802-4B43-ADD5-61CA859D620B}" type="pres">
      <dgm:prSet presAssocID="{14CC5CD3-D6F3-AD40-9C7E-ADC145781E68}" presName="parentComposite" presStyleCnt="0"/>
      <dgm:spPr/>
    </dgm:pt>
    <dgm:pt modelId="{B0946DE8-29A9-0649-82F9-9A55D94A2949}" type="pres">
      <dgm:prSet presAssocID="{14CC5CD3-D6F3-AD40-9C7E-ADC145781E68}" presName="parent1" presStyleLbl="alignAccFollowNode1" presStyleIdx="0" presStyleCnt="4" custLinFactNeighborX="-16209" custLinFactNeighborY="1269">
        <dgm:presLayoutVars>
          <dgm:chMax val="4"/>
        </dgm:presLayoutVars>
      </dgm:prSet>
      <dgm:spPr/>
    </dgm:pt>
    <dgm:pt modelId="{1254B868-3F31-A544-9052-F78CE3D21FB5}" type="pres">
      <dgm:prSet presAssocID="{14CC5CD3-D6F3-AD40-9C7E-ADC145781E68}" presName="parent2" presStyleLbl="alignAccFollowNode1" presStyleIdx="1" presStyleCnt="4" custScaleX="94728" custLinFactNeighborX="-15196" custLinFactNeighborY="3805">
        <dgm:presLayoutVars>
          <dgm:chMax val="4"/>
        </dgm:presLayoutVars>
      </dgm:prSet>
      <dgm:spPr/>
    </dgm:pt>
    <dgm:pt modelId="{7BBB015C-1DAD-1745-9820-0F0767AA59AA}" type="pres">
      <dgm:prSet presAssocID="{14CC5CD3-D6F3-AD40-9C7E-ADC145781E68}" presName="childrenComposite" presStyleCnt="0"/>
      <dgm:spPr/>
    </dgm:pt>
    <dgm:pt modelId="{42F77CB5-8C76-6346-AC80-3ADDA334E5C1}" type="pres">
      <dgm:prSet presAssocID="{14CC5CD3-D6F3-AD40-9C7E-ADC145781E68}" presName="dummyMaxCanvas_ChildArea" presStyleCnt="0"/>
      <dgm:spPr/>
    </dgm:pt>
    <dgm:pt modelId="{3D0EB2B5-7217-9649-B2FC-695537C19259}" type="pres">
      <dgm:prSet presAssocID="{14CC5CD3-D6F3-AD40-9C7E-ADC145781E68}" presName="fulcrum" presStyleLbl="alignAccFollowNode1" presStyleIdx="2" presStyleCnt="4"/>
      <dgm:spPr>
        <a:solidFill>
          <a:schemeClr val="tx2">
            <a:lumMod val="65000"/>
            <a:lumOff val="35000"/>
            <a:alpha val="90000"/>
          </a:schemeClr>
        </a:solidFill>
      </dgm:spPr>
    </dgm:pt>
    <dgm:pt modelId="{084E24CA-60BE-3443-81FD-FA504BF981B2}" type="pres">
      <dgm:prSet presAssocID="{14CC5CD3-D6F3-AD40-9C7E-ADC145781E68}" presName="balance_43" presStyleLbl="alignAccFollowNode1" presStyleIdx="3" presStyleCnt="4">
        <dgm:presLayoutVars>
          <dgm:bulletEnabled val="1"/>
        </dgm:presLayoutVars>
      </dgm:prSet>
      <dgm:spPr/>
    </dgm:pt>
    <dgm:pt modelId="{5D0083A6-E762-F64D-849C-5770B323493C}" type="pres">
      <dgm:prSet presAssocID="{14CC5CD3-D6F3-AD40-9C7E-ADC145781E68}" presName="left_43_1" presStyleLbl="node1" presStyleIdx="0" presStyleCnt="7">
        <dgm:presLayoutVars>
          <dgm:bulletEnabled val="1"/>
        </dgm:presLayoutVars>
      </dgm:prSet>
      <dgm:spPr/>
    </dgm:pt>
    <dgm:pt modelId="{F345FBEA-AD38-8548-B3E7-D25A0E5CE67B}" type="pres">
      <dgm:prSet presAssocID="{14CC5CD3-D6F3-AD40-9C7E-ADC145781E68}" presName="left_43_2" presStyleLbl="node1" presStyleIdx="1" presStyleCnt="7">
        <dgm:presLayoutVars>
          <dgm:bulletEnabled val="1"/>
        </dgm:presLayoutVars>
      </dgm:prSet>
      <dgm:spPr/>
    </dgm:pt>
    <dgm:pt modelId="{6D986FFD-F8D9-C44A-AA13-C7B63ED2D719}" type="pres">
      <dgm:prSet presAssocID="{14CC5CD3-D6F3-AD40-9C7E-ADC145781E68}" presName="left_43_3" presStyleLbl="node1" presStyleIdx="2" presStyleCnt="7">
        <dgm:presLayoutVars>
          <dgm:bulletEnabled val="1"/>
        </dgm:presLayoutVars>
      </dgm:prSet>
      <dgm:spPr/>
    </dgm:pt>
    <dgm:pt modelId="{0CE9F971-BCC7-1048-8521-CD31A4BB6C60}" type="pres">
      <dgm:prSet presAssocID="{14CC5CD3-D6F3-AD40-9C7E-ADC145781E68}" presName="left_43_4" presStyleLbl="node1" presStyleIdx="3" presStyleCnt="7">
        <dgm:presLayoutVars>
          <dgm:bulletEnabled val="1"/>
        </dgm:presLayoutVars>
      </dgm:prSet>
      <dgm:spPr/>
    </dgm:pt>
    <dgm:pt modelId="{AD9495AA-CF2B-5A4F-9AC6-8EA4320E8730}" type="pres">
      <dgm:prSet presAssocID="{14CC5CD3-D6F3-AD40-9C7E-ADC145781E68}" presName="right_43_1" presStyleLbl="node1" presStyleIdx="4" presStyleCnt="7">
        <dgm:presLayoutVars>
          <dgm:bulletEnabled val="1"/>
        </dgm:presLayoutVars>
      </dgm:prSet>
      <dgm:spPr/>
    </dgm:pt>
    <dgm:pt modelId="{890CF5DB-2145-3149-BFF6-D4EC1BEA5C72}" type="pres">
      <dgm:prSet presAssocID="{14CC5CD3-D6F3-AD40-9C7E-ADC145781E68}" presName="right_43_2" presStyleLbl="node1" presStyleIdx="5" presStyleCnt="7">
        <dgm:presLayoutVars>
          <dgm:bulletEnabled val="1"/>
        </dgm:presLayoutVars>
      </dgm:prSet>
      <dgm:spPr/>
    </dgm:pt>
    <dgm:pt modelId="{4CA4828A-721B-8E4B-9AEB-1612AFCB8943}" type="pres">
      <dgm:prSet presAssocID="{14CC5CD3-D6F3-AD40-9C7E-ADC145781E68}" presName="right_43_3" presStyleLbl="node1" presStyleIdx="6" presStyleCnt="7">
        <dgm:presLayoutVars>
          <dgm:bulletEnabled val="1"/>
        </dgm:presLayoutVars>
      </dgm:prSet>
      <dgm:spPr/>
    </dgm:pt>
  </dgm:ptLst>
  <dgm:cxnLst>
    <dgm:cxn modelId="{6ED74203-6FA7-4DF8-80CD-081C256DCF66}" type="presOf" srcId="{F19C4D4B-4533-C547-B3F7-0B75A9BC6B4E}" destId="{0CE9F971-BCC7-1048-8521-CD31A4BB6C60}" srcOrd="0" destOrd="0" presId="urn:microsoft.com/office/officeart/2005/8/layout/balance1"/>
    <dgm:cxn modelId="{B736DB08-8560-4079-AD11-7BC13CA1A12D}" type="presOf" srcId="{98891FA6-210C-2D41-A9D7-1E69DAF2BC7B}" destId="{1254B868-3F31-A544-9052-F78CE3D21FB5}" srcOrd="0" destOrd="0" presId="urn:microsoft.com/office/officeart/2005/8/layout/balance1"/>
    <dgm:cxn modelId="{D2AFE610-9E78-46F3-B7EE-67B18FF614DF}" type="presOf" srcId="{C3518430-73AB-2D4A-8DFC-CC1FA6751587}" destId="{4CA4828A-721B-8E4B-9AEB-1612AFCB8943}" srcOrd="0" destOrd="0" presId="urn:microsoft.com/office/officeart/2005/8/layout/balance1"/>
    <dgm:cxn modelId="{DF10E31E-442F-8444-96CB-DAC0514ABB01}" srcId="{B89F7258-7401-A34B-A4E5-3DC634CCFDBA}" destId="{D11B6FC5-4A4E-6245-ACFB-3F0A5EA82FDA}" srcOrd="1" destOrd="0" parTransId="{75814BA9-CFF3-744D-B39C-7D931EC72FA7}" sibTransId="{127CB32D-0D78-D34A-AC0F-5CF760B330E0}"/>
    <dgm:cxn modelId="{B762812B-F731-2648-A3F4-4DFEFE881F20}" srcId="{B89F7258-7401-A34B-A4E5-3DC634CCFDBA}" destId="{F19C4D4B-4533-C547-B3F7-0B75A9BC6B4E}" srcOrd="3" destOrd="0" parTransId="{EF46F88A-D1A5-924A-B4DB-6BAAF6C8A13C}" sibTransId="{22184107-6233-F449-8DFF-DF03108B2831}"/>
    <dgm:cxn modelId="{7328EF2C-F78F-2940-A32F-CA1877ACCEA0}" srcId="{98891FA6-210C-2D41-A9D7-1E69DAF2BC7B}" destId="{365A36DA-D473-CD45-A460-B42C875291B9}" srcOrd="0" destOrd="0" parTransId="{D29BE5FB-1A2A-F04A-A9C4-9AE919A07A2E}" sibTransId="{AE19BE2D-71CA-4B4A-A512-C6A449AAC962}"/>
    <dgm:cxn modelId="{3430CE31-BF00-4FDF-8557-52BA84637A54}" type="presOf" srcId="{D11B6FC5-4A4E-6245-ACFB-3F0A5EA82FDA}" destId="{F345FBEA-AD38-8548-B3E7-D25A0E5CE67B}" srcOrd="0" destOrd="0" presId="urn:microsoft.com/office/officeart/2005/8/layout/balance1"/>
    <dgm:cxn modelId="{6B38F43B-90D4-0B44-A487-949C475FEA03}" srcId="{B89F7258-7401-A34B-A4E5-3DC634CCFDBA}" destId="{FC711BF6-56F7-EC4A-90B0-E34F5C4FC5C5}" srcOrd="2" destOrd="0" parTransId="{DCF66225-30B9-5D44-8036-8E7A63D3CB55}" sibTransId="{6B82A320-C07C-4940-B7AB-D0438C232077}"/>
    <dgm:cxn modelId="{42A9C781-6D86-4385-8BE3-01EB4B609523}" type="presOf" srcId="{5FC0BB90-8EA3-2040-9D29-63B24405E215}" destId="{5D0083A6-E762-F64D-849C-5770B323493C}" srcOrd="0" destOrd="0" presId="urn:microsoft.com/office/officeart/2005/8/layout/balance1"/>
    <dgm:cxn modelId="{EFDDCAA6-ADEF-4D24-B670-A052D7906599}" type="presOf" srcId="{B89F7258-7401-A34B-A4E5-3DC634CCFDBA}" destId="{B0946DE8-29A9-0649-82F9-9A55D94A2949}" srcOrd="0" destOrd="0" presId="urn:microsoft.com/office/officeart/2005/8/layout/balance1"/>
    <dgm:cxn modelId="{313D6BC2-DA5F-4973-BB4F-E2F7C474099E}" type="presOf" srcId="{365A36DA-D473-CD45-A460-B42C875291B9}" destId="{AD9495AA-CF2B-5A4F-9AC6-8EA4320E8730}" srcOrd="0" destOrd="0" presId="urn:microsoft.com/office/officeart/2005/8/layout/balance1"/>
    <dgm:cxn modelId="{BE74DDC2-EAC5-4670-B8EC-7869054D7126}" type="presOf" srcId="{14CC5CD3-D6F3-AD40-9C7E-ADC145781E68}" destId="{30A1CBFB-887F-F64C-84F2-3B87E22A0984}" srcOrd="0" destOrd="0" presId="urn:microsoft.com/office/officeart/2005/8/layout/balance1"/>
    <dgm:cxn modelId="{820FA1C8-A5EC-1346-96F1-E3229B1B16F5}" srcId="{14CC5CD3-D6F3-AD40-9C7E-ADC145781E68}" destId="{B89F7258-7401-A34B-A4E5-3DC634CCFDBA}" srcOrd="0" destOrd="0" parTransId="{C392FF79-72BB-7543-9393-AEE46A5D9496}" sibTransId="{A3D55370-3805-454B-8AD4-5853686219E0}"/>
    <dgm:cxn modelId="{7A3E6DDB-4D4F-4401-884A-D8FBF6B17994}" type="presOf" srcId="{FC711BF6-56F7-EC4A-90B0-E34F5C4FC5C5}" destId="{6D986FFD-F8D9-C44A-AA13-C7B63ED2D719}" srcOrd="0" destOrd="0" presId="urn:microsoft.com/office/officeart/2005/8/layout/balance1"/>
    <dgm:cxn modelId="{0D6683E4-C2C8-4440-BE12-EC6F7493B26E}" srcId="{14CC5CD3-D6F3-AD40-9C7E-ADC145781E68}" destId="{DDD9394E-AA1E-EC46-BBE6-87B08738BF22}" srcOrd="2" destOrd="0" parTransId="{5F6EDA0F-1528-C548-A386-A28CCE9C97A9}" sibTransId="{300A61D1-8A29-DA45-BAEA-913BDF7D80F3}"/>
    <dgm:cxn modelId="{5CA2F4F1-C6E6-CF4C-8F70-9208B2EE7C07}" srcId="{B89F7258-7401-A34B-A4E5-3DC634CCFDBA}" destId="{5FC0BB90-8EA3-2040-9D29-63B24405E215}" srcOrd="0" destOrd="0" parTransId="{1212CCDE-AF76-D044-A3D0-BED60D2B7BB9}" sibTransId="{A69C740A-DC70-C541-BE21-BCA393DAA58A}"/>
    <dgm:cxn modelId="{09D90BF4-F370-4340-B165-C7C9E4520495}" srcId="{14CC5CD3-D6F3-AD40-9C7E-ADC145781E68}" destId="{98891FA6-210C-2D41-A9D7-1E69DAF2BC7B}" srcOrd="1" destOrd="0" parTransId="{74511D12-993A-D146-9E34-971D99A8EBC5}" sibTransId="{F9F2FE63-3CC2-7344-B947-E9A6A07C67E3}"/>
    <dgm:cxn modelId="{6490E6FA-D06E-9945-9D77-372633D3C546}" srcId="{98891FA6-210C-2D41-A9D7-1E69DAF2BC7B}" destId="{9A127E25-8F34-D249-B1A8-5A1B70C73D44}" srcOrd="1" destOrd="0" parTransId="{AF4560B7-CF87-014C-8C55-EEE3733A98AA}" sibTransId="{6F641389-9BF6-7F41-B430-09FD390707FC}"/>
    <dgm:cxn modelId="{9171F9FD-59A7-45D1-9F79-65AD232688AF}" type="presOf" srcId="{9A127E25-8F34-D249-B1A8-5A1B70C73D44}" destId="{890CF5DB-2145-3149-BFF6-D4EC1BEA5C72}" srcOrd="0" destOrd="0" presId="urn:microsoft.com/office/officeart/2005/8/layout/balance1"/>
    <dgm:cxn modelId="{89C076FE-CD6C-D14D-BC9B-91800F2AB7DB}" srcId="{98891FA6-210C-2D41-A9D7-1E69DAF2BC7B}" destId="{C3518430-73AB-2D4A-8DFC-CC1FA6751587}" srcOrd="2" destOrd="0" parTransId="{32AFDC6C-7CE1-2445-B526-31F020DCBB17}" sibTransId="{252664BB-60F5-274E-B077-E878F615BB09}"/>
    <dgm:cxn modelId="{0C30AAFE-10F8-499E-8C6F-807F4E35113D}" type="presParOf" srcId="{30A1CBFB-887F-F64C-84F2-3B87E22A0984}" destId="{95CFF764-0997-174C-B984-05E216D14642}" srcOrd="0" destOrd="0" presId="urn:microsoft.com/office/officeart/2005/8/layout/balance1"/>
    <dgm:cxn modelId="{7805D281-A4D1-499F-90C6-6260DDDF589D}" type="presParOf" srcId="{30A1CBFB-887F-F64C-84F2-3B87E22A0984}" destId="{D4B3B025-0802-4B43-ADD5-61CA859D620B}" srcOrd="1" destOrd="0" presId="urn:microsoft.com/office/officeart/2005/8/layout/balance1"/>
    <dgm:cxn modelId="{2FF8E2B0-3C0B-4D26-97D1-7E7F9A2D74E6}" type="presParOf" srcId="{D4B3B025-0802-4B43-ADD5-61CA859D620B}" destId="{B0946DE8-29A9-0649-82F9-9A55D94A2949}" srcOrd="0" destOrd="0" presId="urn:microsoft.com/office/officeart/2005/8/layout/balance1"/>
    <dgm:cxn modelId="{09F9B1F4-931B-4ABA-A544-7C6EFD6EA6BD}" type="presParOf" srcId="{D4B3B025-0802-4B43-ADD5-61CA859D620B}" destId="{1254B868-3F31-A544-9052-F78CE3D21FB5}" srcOrd="1" destOrd="0" presId="urn:microsoft.com/office/officeart/2005/8/layout/balance1"/>
    <dgm:cxn modelId="{AFFBA1E3-D7C4-4ED9-8E8F-27CAFCDCFE16}" type="presParOf" srcId="{30A1CBFB-887F-F64C-84F2-3B87E22A0984}" destId="{7BBB015C-1DAD-1745-9820-0F0767AA59AA}" srcOrd="2" destOrd="0" presId="urn:microsoft.com/office/officeart/2005/8/layout/balance1"/>
    <dgm:cxn modelId="{B0314962-7C8F-4A03-9C0F-301B279817F6}" type="presParOf" srcId="{7BBB015C-1DAD-1745-9820-0F0767AA59AA}" destId="{42F77CB5-8C76-6346-AC80-3ADDA334E5C1}" srcOrd="0" destOrd="0" presId="urn:microsoft.com/office/officeart/2005/8/layout/balance1"/>
    <dgm:cxn modelId="{9B8B9C7F-1AC9-4A69-B4D3-5814A7FAA7B9}" type="presParOf" srcId="{7BBB015C-1DAD-1745-9820-0F0767AA59AA}" destId="{3D0EB2B5-7217-9649-B2FC-695537C19259}" srcOrd="1" destOrd="0" presId="urn:microsoft.com/office/officeart/2005/8/layout/balance1"/>
    <dgm:cxn modelId="{F9E37D0F-EB53-4E4D-AB8B-A251E82DF05F}" type="presParOf" srcId="{7BBB015C-1DAD-1745-9820-0F0767AA59AA}" destId="{084E24CA-60BE-3443-81FD-FA504BF981B2}" srcOrd="2" destOrd="0" presId="urn:microsoft.com/office/officeart/2005/8/layout/balance1"/>
    <dgm:cxn modelId="{B40E3CFF-D3D2-4E2D-A577-238ACCAB99DA}" type="presParOf" srcId="{7BBB015C-1DAD-1745-9820-0F0767AA59AA}" destId="{5D0083A6-E762-F64D-849C-5770B323493C}" srcOrd="3" destOrd="0" presId="urn:microsoft.com/office/officeart/2005/8/layout/balance1"/>
    <dgm:cxn modelId="{96E6CC06-4101-43BE-9C74-E09235AE4A22}" type="presParOf" srcId="{7BBB015C-1DAD-1745-9820-0F0767AA59AA}" destId="{F345FBEA-AD38-8548-B3E7-D25A0E5CE67B}" srcOrd="4" destOrd="0" presId="urn:microsoft.com/office/officeart/2005/8/layout/balance1"/>
    <dgm:cxn modelId="{974D7DD8-EBDE-4485-8A2A-2FD6A5704B24}" type="presParOf" srcId="{7BBB015C-1DAD-1745-9820-0F0767AA59AA}" destId="{6D986FFD-F8D9-C44A-AA13-C7B63ED2D719}" srcOrd="5" destOrd="0" presId="urn:microsoft.com/office/officeart/2005/8/layout/balance1"/>
    <dgm:cxn modelId="{D148BE7E-2FF4-400B-858C-D06C745C01A6}" type="presParOf" srcId="{7BBB015C-1DAD-1745-9820-0F0767AA59AA}" destId="{0CE9F971-BCC7-1048-8521-CD31A4BB6C60}" srcOrd="6" destOrd="0" presId="urn:microsoft.com/office/officeart/2005/8/layout/balance1"/>
    <dgm:cxn modelId="{EABE8CB1-F83B-4F87-96F8-055E808565F3}" type="presParOf" srcId="{7BBB015C-1DAD-1745-9820-0F0767AA59AA}" destId="{AD9495AA-CF2B-5A4F-9AC6-8EA4320E8730}" srcOrd="7" destOrd="0" presId="urn:microsoft.com/office/officeart/2005/8/layout/balance1"/>
    <dgm:cxn modelId="{F7F590A8-9D0A-46F8-8F02-0B565095F8E2}" type="presParOf" srcId="{7BBB015C-1DAD-1745-9820-0F0767AA59AA}" destId="{890CF5DB-2145-3149-BFF6-D4EC1BEA5C72}" srcOrd="8" destOrd="0" presId="urn:microsoft.com/office/officeart/2005/8/layout/balance1"/>
    <dgm:cxn modelId="{4EB914B2-E278-4A2B-8C3B-2919A0875111}" type="presParOf" srcId="{7BBB015C-1DAD-1745-9820-0F0767AA59AA}" destId="{4CA4828A-721B-8E4B-9AEB-1612AFCB8943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46DE8-29A9-0649-82F9-9A55D94A2949}">
      <dsp:nvSpPr>
        <dsp:cNvPr id="0" name=""/>
        <dsp:cNvSpPr/>
      </dsp:nvSpPr>
      <dsp:spPr>
        <a:xfrm>
          <a:off x="628608" y="13860"/>
          <a:ext cx="1965960" cy="1092200"/>
        </a:xfrm>
        <a:prstGeom prst="roundRect">
          <a:avLst>
            <a:gd name="adj" fmla="val 10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VP/COPD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660597" y="45849"/>
        <a:ext cx="1901982" cy="1028222"/>
      </dsp:txXfrm>
    </dsp:sp>
    <dsp:sp modelId="{1254B868-3F31-A544-9052-F78CE3D21FB5}">
      <dsp:nvSpPr>
        <dsp:cNvPr id="0" name=""/>
        <dsp:cNvSpPr/>
      </dsp:nvSpPr>
      <dsp:spPr>
        <a:xfrm>
          <a:off x="3540066" y="41558"/>
          <a:ext cx="1862314" cy="1092200"/>
        </a:xfrm>
        <a:prstGeom prst="roundRect">
          <a:avLst>
            <a:gd name="adj" fmla="val 10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ĐC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COPD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572055" y="73547"/>
        <a:ext cx="1798336" cy="1028222"/>
      </dsp:txXfrm>
    </dsp:sp>
    <dsp:sp modelId="{3D0EB2B5-7217-9649-B2FC-695537C19259}">
      <dsp:nvSpPr>
        <dsp:cNvPr id="0" name=""/>
        <dsp:cNvSpPr/>
      </dsp:nvSpPr>
      <dsp:spPr>
        <a:xfrm>
          <a:off x="2914625" y="4641850"/>
          <a:ext cx="819150" cy="819150"/>
        </a:xfrm>
        <a:prstGeom prst="triangle">
          <a:avLst/>
        </a:prstGeom>
        <a:solidFill>
          <a:schemeClr val="tx2">
            <a:lumMod val="65000"/>
            <a:lumOff val="35000"/>
            <a:alpha val="9000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E24CA-60BE-3443-81FD-FA504BF981B2}">
      <dsp:nvSpPr>
        <dsp:cNvPr id="0" name=""/>
        <dsp:cNvSpPr/>
      </dsp:nvSpPr>
      <dsp:spPr>
        <a:xfrm rot="21360000">
          <a:off x="865999" y="4290835"/>
          <a:ext cx="4916401" cy="3437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083A6-E762-F64D-849C-5770B323493C}">
      <dsp:nvSpPr>
        <dsp:cNvPr id="0" name=""/>
        <dsp:cNvSpPr/>
      </dsp:nvSpPr>
      <dsp:spPr>
        <a:xfrm rot="21360000">
          <a:off x="874221" y="3671487"/>
          <a:ext cx="1951017" cy="673773"/>
        </a:xfrm>
        <a:prstGeom prst="roundRect">
          <a:avLst/>
        </a:prstGeom>
        <a:solidFill>
          <a:srgbClr val="C00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25,7%</a:t>
          </a:r>
        </a:p>
      </dsp:txBody>
      <dsp:txXfrm>
        <a:off x="907112" y="3704378"/>
        <a:ext cx="1885235" cy="607991"/>
      </dsp:txXfrm>
    </dsp:sp>
    <dsp:sp modelId="{F345FBEA-AD38-8548-B3E7-D25A0E5CE67B}">
      <dsp:nvSpPr>
        <dsp:cNvPr id="0" name=""/>
        <dsp:cNvSpPr/>
      </dsp:nvSpPr>
      <dsp:spPr>
        <a:xfrm rot="21360000">
          <a:off x="819611" y="2950635"/>
          <a:ext cx="1951017" cy="673773"/>
        </a:xfrm>
        <a:prstGeom prst="roundRect">
          <a:avLst/>
        </a:prstGeom>
        <a:solidFill>
          <a:srgbClr val="0070C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32,7%</a:t>
          </a:r>
        </a:p>
      </dsp:txBody>
      <dsp:txXfrm>
        <a:off x="852502" y="2983526"/>
        <a:ext cx="1885235" cy="607991"/>
      </dsp:txXfrm>
    </dsp:sp>
    <dsp:sp modelId="{6D986FFD-F8D9-C44A-AA13-C7B63ED2D719}">
      <dsp:nvSpPr>
        <dsp:cNvPr id="0" name=""/>
        <dsp:cNvSpPr/>
      </dsp:nvSpPr>
      <dsp:spPr>
        <a:xfrm rot="21360000">
          <a:off x="765001" y="2229783"/>
          <a:ext cx="1951017" cy="673773"/>
        </a:xfrm>
        <a:prstGeom prst="round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14 </a:t>
          </a:r>
          <a:r>
            <a:rPr lang="vi-VN" sz="2400" b="1" kern="1200" dirty="0">
              <a:solidFill>
                <a:schemeClr val="tx1"/>
              </a:solidFill>
            </a:rPr>
            <a:t>ngày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797892" y="2262674"/>
        <a:ext cx="1885235" cy="607991"/>
      </dsp:txXfrm>
    </dsp:sp>
    <dsp:sp modelId="{0CE9F971-BCC7-1048-8521-CD31A4BB6C60}">
      <dsp:nvSpPr>
        <dsp:cNvPr id="0" name=""/>
        <dsp:cNvSpPr/>
      </dsp:nvSpPr>
      <dsp:spPr>
        <a:xfrm rot="21360000">
          <a:off x="710391" y="1508931"/>
          <a:ext cx="1951017" cy="673773"/>
        </a:xfrm>
        <a:prstGeom prst="round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Kết cục lâm sàng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743282" y="1541822"/>
        <a:ext cx="1885235" cy="607991"/>
      </dsp:txXfrm>
    </dsp:sp>
    <dsp:sp modelId="{AD9495AA-CF2B-5A4F-9AC6-8EA4320E8730}">
      <dsp:nvSpPr>
        <dsp:cNvPr id="0" name=""/>
        <dsp:cNvSpPr/>
      </dsp:nvSpPr>
      <dsp:spPr>
        <a:xfrm rot="21360000">
          <a:off x="3713941" y="3474891"/>
          <a:ext cx="1951017" cy="673773"/>
        </a:xfrm>
        <a:prstGeom prst="roundRect">
          <a:avLst/>
        </a:prstGeom>
        <a:solidFill>
          <a:srgbClr val="FF0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7,4%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746832" y="3507782"/>
        <a:ext cx="1885235" cy="607991"/>
      </dsp:txXfrm>
    </dsp:sp>
    <dsp:sp modelId="{890CF5DB-2145-3149-BFF6-D4EC1BEA5C72}">
      <dsp:nvSpPr>
        <dsp:cNvPr id="0" name=""/>
        <dsp:cNvSpPr/>
      </dsp:nvSpPr>
      <dsp:spPr>
        <a:xfrm rot="21360000">
          <a:off x="3659331" y="2754039"/>
          <a:ext cx="1951017" cy="673773"/>
        </a:xfrm>
        <a:prstGeom prst="roundRect">
          <a:avLst/>
        </a:prstGeom>
        <a:solidFill>
          <a:srgbClr val="0070C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1" kern="1200" dirty="0">
              <a:solidFill>
                <a:schemeClr val="tx1"/>
              </a:solidFill>
            </a:rPr>
            <a:t>8,8%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692222" y="2786930"/>
        <a:ext cx="1885235" cy="607991"/>
      </dsp:txXfrm>
    </dsp:sp>
    <dsp:sp modelId="{4CA4828A-721B-8E4B-9AEB-1612AFCB8943}">
      <dsp:nvSpPr>
        <dsp:cNvPr id="0" name=""/>
        <dsp:cNvSpPr/>
      </dsp:nvSpPr>
      <dsp:spPr>
        <a:xfrm rot="21360000">
          <a:off x="3604721" y="2033187"/>
          <a:ext cx="1951017" cy="673773"/>
        </a:xfrm>
        <a:prstGeom prst="roundRect">
          <a:avLst/>
        </a:prstGeom>
        <a:solidFill>
          <a:srgbClr val="00B05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7 </a:t>
          </a:r>
          <a:r>
            <a:rPr lang="vi-VN" sz="2400" b="1" kern="1200" dirty="0">
              <a:solidFill>
                <a:schemeClr val="tx1"/>
              </a:solidFill>
            </a:rPr>
            <a:t>ngày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637612" y="2066078"/>
        <a:ext cx="1885235" cy="607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0.14286</cdr:x>
      <cdr:y>0.67532</cdr:y>
    </cdr:from>
    <cdr:to>
      <cdr:x>0.85714</cdr:x>
      <cdr:y>0.98701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5800" y="3962400"/>
          <a:ext cx="3429000" cy="1828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0.2029</cdr:x>
      <cdr:y>0.37179</cdr:y>
    </cdr:from>
    <cdr:to>
      <cdr:x>0.57971</cdr:x>
      <cdr:y>0.46154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066800" y="2209800"/>
          <a:ext cx="1981200" cy="533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en-US" sz="1600">
            <a:latin typeface="Arial" pitchFamily="34" charset="0"/>
            <a:cs typeface="Arial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3064A93D-B07A-4F05-BFCC-698C266F0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1D036-42BF-4B2F-936D-8BAB45C35A37}" type="slidenum"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pPr/>
              <a:t>3</a:t>
            </a:fld>
            <a:endParaRPr 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4960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VP: gram</a:t>
            </a:r>
            <a:r>
              <a:rPr lang="en-US" baseline="0"/>
              <a:t> am 68.6%, gram duong 28.5%, nấm 2.9%</a:t>
            </a:r>
          </a:p>
          <a:p>
            <a:r>
              <a:rPr lang="en-US" baseline="0"/>
              <a:t>COPD đơn thuần: gram âm 63.7%, gram dương 36.3%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6221-AF40-4CEE-A3E2-804B17E62A2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8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i="1"/>
              <a:t>Speaker Notes</a:t>
            </a:r>
          </a:p>
          <a:p>
            <a:pPr>
              <a:buFontTx/>
              <a:buChar char="•"/>
            </a:pPr>
            <a:r>
              <a:rPr lang="en-US"/>
              <a:t>Bronchodilator efficacy of the short-acting β-agonist, salbutamol (200 μg), was compared with the anticholinergic agent ipratropium bromide (40 μg) in 16 patients with stable COPD using a double-blind placebo controlled cross-over design. </a:t>
            </a:r>
          </a:p>
          <a:p>
            <a:pPr>
              <a:buFontTx/>
              <a:buChar char="•"/>
            </a:pPr>
            <a:r>
              <a:rPr lang="en-US"/>
              <a:t>Both agents were significantly superior to placebo in increasing FEV</a:t>
            </a:r>
            <a:r>
              <a:rPr lang="en-US" baseline="-25000"/>
              <a:t>1</a:t>
            </a:r>
            <a:r>
              <a:rPr lang="en-US"/>
              <a:t>.</a:t>
            </a:r>
          </a:p>
          <a:p>
            <a:pPr>
              <a:buFontTx/>
              <a:buChar char="•"/>
            </a:pPr>
            <a:endParaRPr lang="en-US"/>
          </a:p>
          <a:p>
            <a:r>
              <a:rPr lang="en-US" b="1" i="1"/>
              <a:t>Reference</a:t>
            </a:r>
          </a:p>
          <a:p>
            <a:r>
              <a:rPr lang="en-US"/>
              <a:t>	Matera MG, Cazzola M, Vinciguerra A, Di Perna F, Calderaro F, Caputi M, Rossi F. A comparison of the bronchodilating effects of salmeterol, salbutamol and ipratropium bromide in patients with chronic obstructive pulmonary disease. </a:t>
            </a:r>
            <a:r>
              <a:rPr lang="en-US" i="1"/>
              <a:t>Pulmonary Pharmacol</a:t>
            </a:r>
            <a:r>
              <a:rPr lang="en-US"/>
              <a:t>. 1995;8:267-271.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FBBB2-BC32-4A1C-BF5E-296FF504149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i="1">
                <a:cs typeface="Arial" pitchFamily="34" charset="0"/>
              </a:rPr>
              <a:t>Speaker Notes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Systemic corticosteroids are recommended for patients with acute exacerbation of COPD. However, their clinical benefits in various settings are uncertain.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Results from this meta-analysis indicated that, compared with placebo, systemic corticosteroids resulted in a relative risk for treatment failure of 0.54 (95% CI = 0.41-0.71). 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Results indicate a moderate benefit and frequent untoward effects.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Study did not include mild exacerbations or those requiring ICU.</a:t>
            </a:r>
          </a:p>
          <a:p>
            <a:endParaRPr lang="en-US">
              <a:cs typeface="Arial" pitchFamily="34" charset="0"/>
            </a:endParaRPr>
          </a:p>
          <a:p>
            <a:r>
              <a:rPr lang="en-US" b="1" i="1">
                <a:cs typeface="Arial" pitchFamily="34" charset="0"/>
              </a:rPr>
              <a:t>Reference</a:t>
            </a:r>
          </a:p>
          <a:p>
            <a:r>
              <a:rPr lang="en-US">
                <a:cs typeface="Arial" pitchFamily="34" charset="0"/>
              </a:rPr>
              <a:t>	Quon BS, Gan WQ, Sin DD. Contemporary management of acute exacerbations of COPD: a systematic review and meta-analysis. </a:t>
            </a:r>
            <a:r>
              <a:rPr lang="en-US" i="1">
                <a:cs typeface="Arial" pitchFamily="34" charset="0"/>
              </a:rPr>
              <a:t>Chest.</a:t>
            </a:r>
            <a:r>
              <a:rPr lang="en-US">
                <a:cs typeface="Arial" pitchFamily="34" charset="0"/>
              </a:rPr>
              <a:t> 2008;133:756-766.</a:t>
            </a:r>
          </a:p>
          <a:p>
            <a:pPr>
              <a:buFontTx/>
              <a:buChar char="•"/>
            </a:pPr>
            <a:endParaRPr lang="en-US"/>
          </a:p>
          <a:p>
            <a:pPr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4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NC đã thiết lập rằng corticosteroid đường toàn thân hiệu quả cải thiện kết quả lâm sàng ngắn hạn của bệnh nhân với đợt cấp của COPD.</a:t>
            </a:r>
            <a:r>
              <a:rPr lang="en-US" baseline="0"/>
              <a:t> S</a:t>
            </a:r>
            <a:r>
              <a:rPr lang="en-US"/>
              <a:t>o với giả dược , corticosteroid đường toàn thân đẩy nhanh sự phục hồi của FEV1 và giảm độ dài của thời gian nằm viện khoảng 1 ngày. Tuy nhiên , sau khi cải tiến ban đầu , lợi thế của corticosteroid đường toàn thân so với giả dược trở nên ít rõ ràng. Tại 2 tuần , sự khác biệt trong cải thiện FEV1 giữa giả dược và corticosteroid không còn đáng kể.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395C-D1BA-4D34-9C05-4261DAB27865}" type="slidenum">
              <a:rPr lang="sv-SE" smtClean="0">
                <a:solidFill>
                  <a:prstClr val="black"/>
                </a:solidFill>
              </a:rPr>
              <a:pPr/>
              <a:t>35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64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Number Placeholder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15037F-A3CE-4F96-BCA5-4654CBDC6A96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20889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5" tIns="45707" rIns="91415" bIns="45707" anchor="b"/>
          <a:lstStyle/>
          <a:p>
            <a:pPr algn="r"/>
            <a:fld id="{63BFC84A-68C9-4657-B6BB-D4BF923C38A6}" type="slidenum">
              <a:rPr lang="en-AU" sz="1200"/>
              <a:pPr algn="r"/>
              <a:t>37</a:t>
            </a:fld>
            <a:endParaRPr lang="en-AU" sz="1200"/>
          </a:p>
        </p:txBody>
      </p:sp>
      <p:sp>
        <p:nvSpPr>
          <p:cNvPr id="208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1415" tIns="45707" rIns="91415" bIns="457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2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7BD83-331A-44F3-815F-4B636DAEB7F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i="1">
                <a:cs typeface="Arial" pitchFamily="34" charset="0"/>
              </a:rPr>
              <a:t>Speaker Notes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Most patients with an exacerbation of COPD are treated with antibiotics. However the value of their use remains uncertain.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This meta-analysis included results from  705 patients and assessed multiple outcomes including mortality and resolution/deterioration of symptoms after treatment.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Antibiotic therapy regardless of antibiotic choice significantly reduced the risk for treatment failure (relative risk = 0.67, 95% CI = 0.56-0.80, </a:t>
            </a:r>
            <a:r>
              <a:rPr lang="en-US" i="1">
                <a:cs typeface="Arial" pitchFamily="34" charset="0"/>
              </a:rPr>
              <a:t>P</a:t>
            </a:r>
            <a:r>
              <a:rPr lang="en-US">
                <a:cs typeface="Arial" pitchFamily="34" charset="0"/>
              </a:rPr>
              <a:t>=0.00002).  </a:t>
            </a:r>
          </a:p>
          <a:p>
            <a:endParaRPr lang="en-US" b="1" i="1">
              <a:cs typeface="Arial" pitchFamily="34" charset="0"/>
            </a:endParaRPr>
          </a:p>
          <a:p>
            <a:r>
              <a:rPr lang="en-US" b="1" i="1">
                <a:cs typeface="Arial" pitchFamily="34" charset="0"/>
              </a:rPr>
              <a:t>Reference</a:t>
            </a:r>
          </a:p>
          <a:p>
            <a:r>
              <a:rPr lang="en-US">
                <a:cs typeface="Arial" pitchFamily="34" charset="0"/>
              </a:rPr>
              <a:t>	Ram FS, Rodriguez-Roisin R, Granados-Navarrete A, Garcia-Aymerich J, Barnes NC. Antibiotics for exacerbations of chronic obstructive pulmonary disease. </a:t>
            </a:r>
            <a:r>
              <a:rPr lang="en-US" i="1">
                <a:cs typeface="Arial" pitchFamily="34" charset="0"/>
              </a:rPr>
              <a:t>Cochrane Database Syst Rev</a:t>
            </a:r>
            <a:r>
              <a:rPr lang="en-US">
                <a:cs typeface="Arial" pitchFamily="34" charset="0"/>
              </a:rPr>
              <a:t>. 2006;2:CD004403.</a:t>
            </a:r>
          </a:p>
          <a:p>
            <a:pPr>
              <a:buFontTx/>
              <a:buChar char="•"/>
            </a:pPr>
            <a:endParaRPr lang="en-US"/>
          </a:p>
          <a:p>
            <a:pPr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B402BB-D9A8-45AC-8E7C-E4ECC37C776B}" type="slidenum">
              <a:rPr lang="en-AU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2475" y="684213"/>
            <a:ext cx="3887788" cy="291623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3874552"/>
            <a:ext cx="5487983" cy="4585704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6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E60DC1-843E-43DA-9824-C41942E6E632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 i="1">
                <a:cs typeface="Arial" pitchFamily="34" charset="0"/>
              </a:rPr>
              <a:t>Speaker Notes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This study evaluated the direct costs of  treating exacerbations with a focus on the costs associated with initial treatment failure.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A total of 2,414 patients with exacerbated chronic bronchitis and COPD were recruited from 268 general practices located throughout Spain. Patients were followed for 1 month.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A total of 507 patients (21%) relapsed; of these, 161 (31.7%) required attention in emergency departments and 84 (16.5%) were admitted to the hospital.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The total direct mean cost of all exacerbations was $159; and patients who were hospitalised generated 58% of the total cost. 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Cost per failure was $477 and failures were responsible for an added mean cost of $100 per exacerbation. </a:t>
            </a:r>
          </a:p>
          <a:p>
            <a:endParaRPr lang="en-US" b="1" i="1">
              <a:cs typeface="Arial" pitchFamily="34" charset="0"/>
            </a:endParaRPr>
          </a:p>
          <a:p>
            <a:r>
              <a:rPr lang="en-US" b="1" i="1">
                <a:cs typeface="Arial" pitchFamily="34" charset="0"/>
              </a:rPr>
              <a:t>Reference</a:t>
            </a:r>
          </a:p>
          <a:p>
            <a:r>
              <a:rPr lang="en-US">
                <a:cs typeface="Arial" pitchFamily="34" charset="0"/>
              </a:rPr>
              <a:t>	Miravitlles M, Murio C, Guerrero T, Gisbert R; DAFNE Study Group. Decisiones sobre Antibioticoterapia y Farmacoeconomía en la EPOC. Pharmacoeconomic evaluation of acute exacerbations of chronic bronchitis and COPD. </a:t>
            </a:r>
            <a:r>
              <a:rPr lang="en-US" i="1">
                <a:cs typeface="Arial" pitchFamily="34" charset="0"/>
              </a:rPr>
              <a:t>Chest.</a:t>
            </a:r>
            <a:r>
              <a:rPr lang="en-US">
                <a:cs typeface="Arial" pitchFamily="34" charset="0"/>
              </a:rPr>
              <a:t> 2002;121:1449-1455. </a:t>
            </a:r>
          </a:p>
          <a:p>
            <a:pPr>
              <a:buFontTx/>
              <a:buChar char="•"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1D036-42BF-4B2F-936D-8BAB45C35A37}" type="slidenum"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pPr/>
              <a:t>14</a:t>
            </a:fld>
            <a:endParaRPr 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30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B809C6-8415-401C-BE78-3516193F0E6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i="1">
                <a:cs typeface="Arial" pitchFamily="34" charset="0"/>
              </a:rPr>
              <a:t>Speaker Notes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There is no confirmatory diagnostic test for an exacerbation of COPD.</a:t>
            </a:r>
          </a:p>
          <a:p>
            <a:pPr>
              <a:buFontTx/>
              <a:buChar char="•"/>
            </a:pPr>
            <a:r>
              <a:rPr lang="en-US">
                <a:cs typeface="Arial" pitchFamily="34" charset="0"/>
              </a:rPr>
              <a:t>Evaluation of the patient with a possible exacerbation should focus on the severity of the episode and exclude other potential causes for the deterioration in symptoms. These may include: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Pneumonia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Pneumothorax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Pleural effusion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Lung carcinoma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Pulmonary embolism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Cardiac failure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Cardiac arrhythmia</a:t>
            </a:r>
          </a:p>
          <a:p>
            <a:pPr lvl="1">
              <a:buFontTx/>
              <a:buChar char="•"/>
            </a:pPr>
            <a:r>
              <a:rPr lang="en-US">
                <a:cs typeface="Arial" pitchFamily="34" charset="0"/>
              </a:rPr>
              <a:t>Rib fracture</a:t>
            </a:r>
          </a:p>
          <a:p>
            <a:endParaRPr lang="en-US" b="1" i="1">
              <a:cs typeface="Arial" pitchFamily="34" charset="0"/>
            </a:endParaRPr>
          </a:p>
          <a:p>
            <a:r>
              <a:rPr lang="en-US" b="1" i="1">
                <a:cs typeface="Arial" pitchFamily="34" charset="0"/>
              </a:rPr>
              <a:t>Reference</a:t>
            </a:r>
          </a:p>
          <a:p>
            <a:r>
              <a:rPr lang="en-US" b="1" i="1">
                <a:cs typeface="Arial" pitchFamily="34" charset="0"/>
              </a:rPr>
              <a:t>	</a:t>
            </a:r>
            <a:r>
              <a:rPr lang="en-US">
                <a:cs typeface="Arial" pitchFamily="34" charset="0"/>
              </a:rPr>
              <a:t>Hurst JR, Wedzicha JA. Chronic obstructive pulmonary disease: the clinical management of an acute exacerbation. </a:t>
            </a:r>
            <a:r>
              <a:rPr lang="en-US" i="1">
                <a:cs typeface="Arial" pitchFamily="34" charset="0"/>
              </a:rPr>
              <a:t>Postgrad Med J</a:t>
            </a:r>
            <a:r>
              <a:rPr lang="en-US">
                <a:cs typeface="Arial" pitchFamily="34" charset="0"/>
              </a:rPr>
              <a:t>. 2004;80:497-505. </a:t>
            </a:r>
          </a:p>
        </p:txBody>
      </p:sp>
    </p:spTree>
    <p:extLst>
      <p:ext uri="{BB962C8B-B14F-4D97-AF65-F5344CB8AC3E}">
        <p14:creationId xmlns:p14="http://schemas.microsoft.com/office/powerpoint/2010/main" val="347764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11D201-6C31-4CF4-AE81-B9DAD114F702}" type="slidenum"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120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1D036-42BF-4B2F-936D-8BAB45C35A37}" type="slidenum"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pPr/>
              <a:t>21</a:t>
            </a:fld>
            <a:endParaRPr 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6845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(NC INSPIRE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ở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khoa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ủng</a:t>
            </a:r>
            <a:r>
              <a:rPr lang="en-US" baseline="0" dirty="0"/>
              <a:t> </a:t>
            </a:r>
            <a:r>
              <a:rPr lang="en-US" baseline="0" dirty="0" err="1"/>
              <a:t>hộ</a:t>
            </a:r>
            <a:r>
              <a:rPr lang="en-US" baseline="0" dirty="0"/>
              <a:t> ICS/LABA)</a:t>
            </a:r>
          </a:p>
          <a:p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 </a:t>
            </a:r>
            <a:r>
              <a:rPr lang="en-US" baseline="0" dirty="0" err="1"/>
              <a:t>chung</a:t>
            </a:r>
            <a:r>
              <a:rPr lang="en-US" baseline="0" dirty="0"/>
              <a:t> </a:t>
            </a:r>
            <a:r>
              <a:rPr lang="en-US" baseline="0" dirty="0" err="1"/>
              <a:t>Seretide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Spiriva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biệt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tiêu</a:t>
            </a:r>
            <a:r>
              <a:rPr lang="en-US" baseline="0" dirty="0"/>
              <a:t> </a:t>
            </a:r>
            <a:r>
              <a:rPr lang="en-US" baseline="0" dirty="0" err="1"/>
              <a:t>chí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đợt</a:t>
            </a:r>
            <a:r>
              <a:rPr lang="en-US" baseline="0" dirty="0"/>
              <a:t> </a:t>
            </a:r>
            <a:r>
              <a:rPr lang="en-US" baseline="0" dirty="0" err="1"/>
              <a:t>kịch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BN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Spiriva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tỷ</a:t>
            </a:r>
            <a:r>
              <a:rPr lang="en-US" baseline="0" dirty="0"/>
              <a:t> </a:t>
            </a:r>
            <a:r>
              <a:rPr lang="en-US" baseline="0" dirty="0" err="1"/>
              <a:t>lệ</a:t>
            </a:r>
            <a:r>
              <a:rPr lang="en-US" baseline="0" dirty="0"/>
              <a:t> </a:t>
            </a:r>
            <a:r>
              <a:rPr lang="en-US" baseline="0" dirty="0" err="1"/>
              <a:t>đợt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kháng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qua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điều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(</a:t>
            </a:r>
            <a:r>
              <a:rPr lang="en-US" baseline="0" dirty="0" err="1"/>
              <a:t>đợt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COPD chi </a:t>
            </a:r>
            <a:r>
              <a:rPr lang="en-US" baseline="0" dirty="0" err="1"/>
              <a:t>phí</a:t>
            </a:r>
            <a:r>
              <a:rPr lang="en-US" baseline="0" dirty="0"/>
              <a:t> </a:t>
            </a:r>
            <a:r>
              <a:rPr lang="en-US" baseline="0" dirty="0" err="1"/>
              <a:t>đắt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kháng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EDA09-7EDD-4F77-AFDA-43A8AA98762F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095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fontAlgn="t" latinLnBrk="0" hangingPunct="1"/>
            <a:r>
              <a:rPr lang="vi-VN" sz="1200" b="1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71.15 </a:t>
            </a:r>
            <a:r>
              <a:rPr lang="vi-VN" sz="1200" b="1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/>
              </a:rPr>
              <a:t></a:t>
            </a:r>
            <a:r>
              <a:rPr lang="vi-VN" sz="1200" b="1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9.8</a:t>
            </a:r>
            <a:endParaRPr lang="en-US" sz="1200" b="1" i="0" u="none" strike="noStrike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vi-VN" sz="1200" b="1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84.8/15.2</a:t>
            </a:r>
            <a:endParaRPr lang="en-US" sz="1200" b="1" i="0" u="none" strike="noStrike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6221-AF40-4CEE-A3E2-804B17E62A2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3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5789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2592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7544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3912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0329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2431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64B2-E514-426F-891B-00310AE83863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3503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92F1-6F6C-4B77-9DDB-E0202870095E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64216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17BB-F3EA-4F67-AB7F-B74C3326A9CB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3750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0B64-434B-447B-AFC7-FB6D39645D00}" type="datetime1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1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7013" y="192088"/>
            <a:ext cx="2047875" cy="6078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625" y="192088"/>
            <a:ext cx="5995988" cy="6078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C8F3-E0D0-4661-8A00-9EDBEFB9F9E6}" type="datetime1">
              <a:rPr lang="en-AU" smtClean="0"/>
              <a:t>9/09/2020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94790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CE54-5A9A-430F-8DB0-427A2B8CEA95}" type="datetime1">
              <a:rPr lang="en-AU" smtClean="0"/>
              <a:t>9/09/2020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14564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52B-5F56-4895-B292-B6482CD4BA3E}" type="datetime1">
              <a:rPr lang="en-AU" smtClean="0"/>
              <a:t>9/09/2020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5898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0110-A1D6-425F-9B12-62825B34D431}" type="datetime1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38408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58A2-EE71-464C-A011-FA8B9AFA94BA}" type="datetime1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7868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96C5-23DC-41EA-8594-36CD9270D301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930834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6B49-CD24-4D79-B3D9-8E6E0B4B8029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0138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AB9B-C182-43A4-955A-AFDEFFA31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47000-EA5E-4865-BC9D-E953E7735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4C383-770C-4744-BCFC-7CCB6A169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574800"/>
            <a:ext cx="41354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574800"/>
            <a:ext cx="4137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EA67A-9904-411E-8828-B68BB39679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5293-29A3-4894-8A5B-6189C6F2D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D1D44-A9C4-42CF-8204-1D2F75ED69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DC09-D4FD-4FB3-9AD6-7E54202FD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FAE7A-E39C-4BC1-8DFE-E565D0A91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EF83-B2D6-493A-97D0-F0C4D99281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887CC-A033-4613-80F9-B316A2865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4163" y="165100"/>
            <a:ext cx="2105025" cy="5935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165100"/>
            <a:ext cx="6167438" cy="5935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62857-216A-4ACF-8002-6C581C942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617ED-B702-414E-AFCE-0102221E6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4EA41-DA30-476E-9350-406E55648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301A4-C6CB-49C8-B095-553EC4D5FF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574800"/>
            <a:ext cx="41354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574800"/>
            <a:ext cx="4137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A486B-A8EB-4E38-9F1A-051E2673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35642-643F-4A9B-A100-789655AB4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91D58-E86E-4517-A357-F50AB0F6F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01A8-A72E-4103-B86A-8A049A0BCD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DCB62-8F1A-49D1-95FE-5D9E32257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9A065-330D-48BB-B4B7-F44B88D67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686BC-B995-4669-84AF-2AA11631B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4163" y="165100"/>
            <a:ext cx="2105025" cy="5935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165100"/>
            <a:ext cx="6167438" cy="5935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7DE50-B3C4-4CAF-9BA2-EB55819EF5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574800"/>
            <a:ext cx="413543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574800"/>
            <a:ext cx="4137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357313"/>
            <a:ext cx="3994150" cy="4913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357313"/>
            <a:ext cx="3994150" cy="4913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4163" y="165100"/>
            <a:ext cx="2105025" cy="5935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165100"/>
            <a:ext cx="6167438" cy="5935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91" indent="0" algn="ctr">
              <a:buNone/>
              <a:defRPr/>
            </a:lvl2pPr>
            <a:lvl3pPr marL="914382" indent="0" algn="ctr">
              <a:buNone/>
              <a:defRPr/>
            </a:lvl3pPr>
            <a:lvl4pPr marL="1371573" indent="0" algn="ctr">
              <a:buNone/>
              <a:defRPr/>
            </a:lvl4pPr>
            <a:lvl5pPr marL="1828764" indent="0" algn="ctr">
              <a:buNone/>
              <a:defRPr/>
            </a:lvl5pPr>
            <a:lvl6pPr marL="2285955" indent="0" algn="ctr">
              <a:buNone/>
              <a:defRPr/>
            </a:lvl6pPr>
            <a:lvl7pPr marL="2743146" indent="0" algn="ctr">
              <a:buNone/>
              <a:defRPr/>
            </a:lvl7pPr>
            <a:lvl8pPr marL="3200336" indent="0" algn="ctr">
              <a:buNone/>
              <a:defRPr/>
            </a:lvl8pPr>
            <a:lvl9pPr marL="365752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1" indent="0">
              <a:buNone/>
              <a:defRPr sz="1800"/>
            </a:lvl2pPr>
            <a:lvl3pPr marL="914382" indent="0">
              <a:buNone/>
              <a:defRPr sz="1600"/>
            </a:lvl3pPr>
            <a:lvl4pPr marL="1371573" indent="0">
              <a:buNone/>
              <a:defRPr sz="1400"/>
            </a:lvl4pPr>
            <a:lvl5pPr marL="1828764" indent="0">
              <a:buNone/>
              <a:defRPr sz="1400"/>
            </a:lvl5pPr>
            <a:lvl6pPr marL="2285955" indent="0">
              <a:buNone/>
              <a:defRPr sz="1400"/>
            </a:lvl6pPr>
            <a:lvl7pPr marL="2743146" indent="0">
              <a:buNone/>
              <a:defRPr sz="1400"/>
            </a:lvl7pPr>
            <a:lvl8pPr marL="3200336" indent="0">
              <a:buNone/>
              <a:defRPr sz="1400"/>
            </a:lvl8pPr>
            <a:lvl9pPr marL="36575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417638"/>
            <a:ext cx="3994150" cy="4913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417638"/>
            <a:ext cx="3994150" cy="4913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5" indent="0">
              <a:buNone/>
              <a:defRPr sz="1600" b="1"/>
            </a:lvl6pPr>
            <a:lvl7pPr marL="2743146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5" indent="0">
              <a:buNone/>
              <a:defRPr sz="1600" b="1"/>
            </a:lvl6pPr>
            <a:lvl7pPr marL="2743146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1" indent="0">
              <a:buNone/>
              <a:defRPr sz="1200"/>
            </a:lvl2pPr>
            <a:lvl3pPr marL="914382" indent="0">
              <a:buNone/>
              <a:defRPr sz="1000"/>
            </a:lvl3pPr>
            <a:lvl4pPr marL="1371573" indent="0">
              <a:buNone/>
              <a:defRPr sz="900"/>
            </a:lvl4pPr>
            <a:lvl5pPr marL="1828764" indent="0">
              <a:buNone/>
              <a:defRPr sz="900"/>
            </a:lvl5pPr>
            <a:lvl6pPr marL="2285955" indent="0">
              <a:buNone/>
              <a:defRPr sz="900"/>
            </a:lvl6pPr>
            <a:lvl7pPr marL="2743146" indent="0">
              <a:buNone/>
              <a:defRPr sz="900"/>
            </a:lvl7pPr>
            <a:lvl8pPr marL="3200336" indent="0">
              <a:buNone/>
              <a:defRPr sz="900"/>
            </a:lvl8pPr>
            <a:lvl9pPr marL="36575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5" indent="0">
              <a:buNone/>
              <a:defRPr sz="2000"/>
            </a:lvl6pPr>
            <a:lvl7pPr marL="2743146" indent="0">
              <a:buNone/>
              <a:defRPr sz="2000"/>
            </a:lvl7pPr>
            <a:lvl8pPr marL="3200336" indent="0">
              <a:buNone/>
              <a:defRPr sz="2000"/>
            </a:lvl8pPr>
            <a:lvl9pPr marL="36575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1" indent="0">
              <a:buNone/>
              <a:defRPr sz="1200"/>
            </a:lvl2pPr>
            <a:lvl3pPr marL="914382" indent="0">
              <a:buNone/>
              <a:defRPr sz="1000"/>
            </a:lvl3pPr>
            <a:lvl4pPr marL="1371573" indent="0">
              <a:buNone/>
              <a:defRPr sz="900"/>
            </a:lvl4pPr>
            <a:lvl5pPr marL="1828764" indent="0">
              <a:buNone/>
              <a:defRPr sz="900"/>
            </a:lvl5pPr>
            <a:lvl6pPr marL="2285955" indent="0">
              <a:buNone/>
              <a:defRPr sz="900"/>
            </a:lvl6pPr>
            <a:lvl7pPr marL="2743146" indent="0">
              <a:buNone/>
              <a:defRPr sz="900"/>
            </a:lvl7pPr>
            <a:lvl8pPr marL="3200336" indent="0">
              <a:buNone/>
              <a:defRPr sz="900"/>
            </a:lvl8pPr>
            <a:lvl9pPr marL="36575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7015" y="192088"/>
            <a:ext cx="2047875" cy="6138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626" y="192088"/>
            <a:ext cx="5995988" cy="6138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cut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4188"/>
            <a:ext cx="3810000" cy="4341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4188"/>
            <a:ext cx="3810000" cy="4341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</p:cSld>
  <p:clrMapOvr>
    <a:masterClrMapping/>
  </p:clrMapOvr>
  <p:transition>
    <p:cut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ut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cut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cut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513" y="417513"/>
            <a:ext cx="1944687" cy="5678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6275" y="417513"/>
            <a:ext cx="5684838" cy="5678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4175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4188"/>
            <a:ext cx="3810000" cy="4341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4188"/>
            <a:ext cx="3810000" cy="4341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76275" y="417513"/>
            <a:ext cx="7781925" cy="5678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  <p:transition>
    <p:cut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4175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754188"/>
            <a:ext cx="7772400" cy="434181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AU" noProof="0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54000"/>
            <a:ext cx="8496300" cy="9382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314450"/>
            <a:ext cx="8496300" cy="256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0" y="4032250"/>
            <a:ext cx="8496300" cy="256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4175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754188"/>
            <a:ext cx="7772400" cy="4341812"/>
          </a:xfrm>
        </p:spPr>
        <p:txBody>
          <a:bodyPr/>
          <a:lstStyle/>
          <a:p>
            <a:pPr lvl="0"/>
            <a:endParaRPr lang="en-AU" noProof="0"/>
          </a:p>
        </p:txBody>
      </p:sp>
    </p:spTree>
  </p:cSld>
  <p:clrMapOvr>
    <a:masterClrMapping/>
  </p:clrMapOvr>
  <p:transition>
    <p:cut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pPr>
              <a:defRPr/>
            </a:pPr>
            <a:fld id="{C51864C8-43CE-4CBD-888E-0B21CB0F065A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86313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8DDA02-15FC-49AF-8E4C-143868E9B6B6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52641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F7193-9AE8-47B8-BA38-515890711AED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64644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33B5E5-216E-4E34-A641-50E49BD1E6B6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38184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2CDF6-2241-4DA3-A66A-F97FAEAC572C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67072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8D94E-9FE6-4F5D-848E-95FCC551512C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15407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E9F6FA-9F35-44E1-8BC2-AD6477937870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303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3D4201-E1F6-4DBD-8248-9AF57F9761BC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31395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F21D7-5E62-408A-AA9A-7102CC13BD4D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324323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41999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10211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20767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007483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95160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93C99-5869-4F36-B1C5-CA75BD3F6D34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76716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0C0C2B-B743-413F-B2F5-70C839FCBF2C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88491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5FAA0-5ED8-430F-91B8-AB49082F499E}" type="slidenum">
              <a:rPr lang="hr-HR" smtClean="0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659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F303-D153-431F-AD6B-626022CB9706}" type="datetimeFigureOut">
              <a:rPr lang="vi-VN" smtClean="0"/>
              <a:t>09/09/2020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1211-EF28-4B9C-BD8C-626FDE181F24}" type="slidenum">
              <a:rPr lang="vi-VN" smtClean="0"/>
              <a:t>‹#›</a:t>
            </a:fld>
            <a:endParaRPr lang="vi-VN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756948"/>
            <a:ext cx="7886700" cy="56197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aseline="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599672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519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060"/>
              </a:buClr>
              <a:defRPr/>
            </a:lvl1pPr>
            <a:lvl2pPr>
              <a:buClr>
                <a:srgbClr val="002060"/>
              </a:buClr>
              <a:defRPr/>
            </a:lvl2pPr>
            <a:lvl3pPr>
              <a:buClr>
                <a:srgbClr val="002060"/>
              </a:buClr>
              <a:defRPr/>
            </a:lvl3pPr>
            <a:lvl4pPr>
              <a:buClr>
                <a:srgbClr val="002060"/>
              </a:buClr>
              <a:defRPr/>
            </a:lvl4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98560" y="6333130"/>
            <a:ext cx="1757661" cy="307777"/>
          </a:xfrm>
        </p:spPr>
        <p:txBody>
          <a:bodyPr wrap="none" anchor="b">
            <a:sp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FAA53C7-F517-42F8-A1C2-E8748B738D5B}" type="datetime1">
              <a:rPr lang="en-GB"/>
              <a:pPr>
                <a:defRPr/>
              </a:pPr>
              <a:t>09/09/2020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543CB3-97E6-4489-9D28-29CDB637A8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6993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9600" y="784800"/>
            <a:ext cx="8416800" cy="511200"/>
          </a:xfrm>
        </p:spPr>
        <p:txBody>
          <a:bodyPr/>
          <a:lstStyle>
            <a:lvl1pPr marL="0" indent="0">
              <a:buNone/>
              <a:defRPr sz="2800" b="1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add Secondary 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9600" y="1760400"/>
            <a:ext cx="6706800" cy="44244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Author | 00 Month Year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748D8EB-9301-403A-889B-E8DDB32CFF4A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rgbClr val="830051"/>
                </a:solidFill>
              </a:rPr>
              <a:t>Set area descriptor | Sub level 1</a:t>
            </a:r>
            <a:endParaRPr lang="sv-SE" dirty="0">
              <a:solidFill>
                <a:srgbClr val="830051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565108" y="1748653"/>
            <a:ext cx="7384223" cy="423258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65822" y="5995383"/>
            <a:ext cx="7361521" cy="671358"/>
          </a:xfrm>
        </p:spPr>
        <p:txBody>
          <a:bodyPr>
            <a:normAutofit/>
          </a:bodyPr>
          <a:lstStyle>
            <a:lvl1pPr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z="1000" b="0" dirty="0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51816"/>
      </p:ext>
    </p:extLst>
  </p:cSld>
  <p:clrMapOvr>
    <a:masterClrMapping/>
  </p:clrMapOvr>
  <p:transition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4028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042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60785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3475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0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192088"/>
            <a:ext cx="81407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78574" tIns="89289" rIns="178574" bIns="89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1357313"/>
            <a:ext cx="8140700" cy="491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4481" tIns="112238" rIns="224481" bIns="1122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340" name="Picture 4" descr="CAKBI9Q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89900" y="6324600"/>
            <a:ext cx="10541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5091" r:id="rId1"/>
    <p:sldLayoutId id="2147485092" r:id="rId2"/>
    <p:sldLayoutId id="2147485093" r:id="rId3"/>
    <p:sldLayoutId id="2147485094" r:id="rId4"/>
    <p:sldLayoutId id="2147485095" r:id="rId5"/>
    <p:sldLayoutId id="2147485096" r:id="rId6"/>
    <p:sldLayoutId id="2147485097" r:id="rId7"/>
    <p:sldLayoutId id="2147485098" r:id="rId8"/>
    <p:sldLayoutId id="2147485099" r:id="rId9"/>
    <p:sldLayoutId id="2147485100" r:id="rId10"/>
    <p:sldLayoutId id="2147485101" r:id="rId11"/>
  </p:sldLayoutIdLst>
  <p:transition spd="med"/>
  <p:txStyles>
    <p:titleStyle>
      <a:lvl1pPr algn="l" defTabSz="1785938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+mj-lt"/>
          <a:ea typeface="+mj-ea"/>
          <a:cs typeface="+mj-cs"/>
        </a:defRPr>
      </a:lvl1pPr>
      <a:lvl2pPr algn="l" defTabSz="1785938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2pPr>
      <a:lvl3pPr algn="l" defTabSz="1785938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3pPr>
      <a:lvl4pPr algn="l" defTabSz="1785938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4pPr>
      <a:lvl5pPr algn="l" defTabSz="1785938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5pPr>
      <a:lvl6pPr marL="457200" algn="l" defTabSz="1785938" rtl="0" fontAlgn="base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6pPr>
      <a:lvl7pPr marL="914400" algn="l" defTabSz="1785938" rtl="0" fontAlgn="base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7pPr>
      <a:lvl8pPr marL="1371600" algn="l" defTabSz="1785938" rtl="0" fontAlgn="base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8pPr>
      <a:lvl9pPr marL="1828800" algn="l" defTabSz="1785938" rtl="0" fontAlgn="base">
        <a:spcBef>
          <a:spcPct val="0"/>
        </a:spcBef>
        <a:spcAft>
          <a:spcPct val="0"/>
        </a:spcAft>
        <a:defRPr sz="3800" b="1">
          <a:solidFill>
            <a:srgbClr val="FFD728"/>
          </a:solidFill>
          <a:latin typeface="Arial" pitchFamily="34" charset="0"/>
        </a:defRPr>
      </a:lvl9pPr>
    </p:titleStyle>
    <p:bodyStyle>
      <a:lvl1pPr marL="427038" indent="-427038" algn="l" defTabSz="2244725" rtl="0" eaLnBrk="0" fontAlgn="base" hangingPunct="0">
        <a:spcBef>
          <a:spcPct val="0"/>
        </a:spcBef>
        <a:spcAft>
          <a:spcPct val="50000"/>
        </a:spcAft>
        <a:buClr>
          <a:srgbClr val="99CCFF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33450" indent="-363538" algn="l" defTabSz="2244725" rtl="0" eaLnBrk="0" fontAlgn="base" hangingPunct="0">
        <a:spcBef>
          <a:spcPct val="0"/>
        </a:spcBef>
        <a:spcAft>
          <a:spcPct val="50000"/>
        </a:spcAft>
        <a:buChar char="–"/>
        <a:defRPr sz="3000">
          <a:solidFill>
            <a:schemeClr val="tx1"/>
          </a:solidFill>
          <a:latin typeface="+mn-lt"/>
        </a:defRPr>
      </a:lvl2pPr>
      <a:lvl3pPr marL="2806700" indent="-561975" algn="l" defTabSz="2244725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3pPr>
      <a:lvl4pPr marL="3929063" indent="-558800" algn="l" defTabSz="2244725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4pPr>
      <a:lvl5pPr marL="5049838" indent="-558800" algn="l" defTabSz="2244725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5pPr>
      <a:lvl6pPr marL="5507038" indent="-558800" algn="l" defTabSz="2244725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6pPr>
      <a:lvl7pPr marL="5964238" indent="-558800" algn="l" defTabSz="2244725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7pPr>
      <a:lvl8pPr marL="6421438" indent="-558800" algn="l" defTabSz="2244725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8pPr>
      <a:lvl9pPr marL="6878638" indent="-558800" algn="l" defTabSz="2244725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invGray">
          <a:xfrm>
            <a:off x="0" y="0"/>
            <a:ext cx="9144000" cy="6872288"/>
          </a:xfrm>
          <a:prstGeom prst="rect">
            <a:avLst/>
          </a:prstGeom>
          <a:gradFill rotWithShape="1">
            <a:gsLst>
              <a:gs pos="0">
                <a:srgbClr val="03397B"/>
              </a:gs>
              <a:gs pos="100000">
                <a:srgbClr val="01193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 b="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282575" y="1381125"/>
            <a:ext cx="8594725" cy="4764088"/>
            <a:chOff x="178" y="870"/>
            <a:chExt cx="5414" cy="3001"/>
          </a:xfrm>
        </p:grpSpPr>
        <p:sp>
          <p:nvSpPr>
            <p:cNvPr id="541700" name="Line 4"/>
            <p:cNvSpPr>
              <a:spLocks noChangeShapeType="1"/>
            </p:cNvSpPr>
            <p:nvPr userDrawn="1"/>
          </p:nvSpPr>
          <p:spPr bwMode="auto">
            <a:xfrm>
              <a:off x="178" y="3871"/>
              <a:ext cx="5414" cy="0"/>
            </a:xfrm>
            <a:prstGeom prst="line">
              <a:avLst/>
            </a:prstGeom>
            <a:noFill/>
            <a:ln w="28575">
              <a:solidFill>
                <a:srgbClr val="F8964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1701" name="Line 5"/>
            <p:cNvSpPr>
              <a:spLocks noChangeShapeType="1"/>
            </p:cNvSpPr>
            <p:nvPr userDrawn="1"/>
          </p:nvSpPr>
          <p:spPr bwMode="auto">
            <a:xfrm>
              <a:off x="178" y="870"/>
              <a:ext cx="5414" cy="0"/>
            </a:xfrm>
            <a:prstGeom prst="line">
              <a:avLst/>
            </a:prstGeom>
            <a:noFill/>
            <a:ln w="28575">
              <a:solidFill>
                <a:srgbClr val="F8964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5364" name="Group 31"/>
          <p:cNvGrpSpPr>
            <a:grpSpLocks/>
          </p:cNvGrpSpPr>
          <p:nvPr/>
        </p:nvGrpSpPr>
        <p:grpSpPr bwMode="auto">
          <a:xfrm>
            <a:off x="7297738" y="176213"/>
            <a:ext cx="1757362" cy="406400"/>
            <a:chOff x="4597" y="111"/>
            <a:chExt cx="1107" cy="256"/>
          </a:xfrm>
        </p:grpSpPr>
        <p:sp>
          <p:nvSpPr>
            <p:cNvPr id="54170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4597" y="111"/>
              <a:ext cx="110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1704" name="Freeform 33"/>
            <p:cNvSpPr>
              <a:spLocks/>
            </p:cNvSpPr>
            <p:nvPr userDrawn="1"/>
          </p:nvSpPr>
          <p:spPr bwMode="auto">
            <a:xfrm>
              <a:off x="4597" y="111"/>
              <a:ext cx="1107" cy="256"/>
            </a:xfrm>
            <a:custGeom>
              <a:avLst/>
              <a:gdLst>
                <a:gd name="T0" fmla="*/ 1524 w 1862"/>
                <a:gd name="T1" fmla="*/ 0 h 430"/>
                <a:gd name="T2" fmla="*/ 1804 w 1862"/>
                <a:gd name="T3" fmla="*/ 22 h 430"/>
                <a:gd name="T4" fmla="*/ 1810 w 1862"/>
                <a:gd name="T5" fmla="*/ 22 h 430"/>
                <a:gd name="T6" fmla="*/ 1824 w 1862"/>
                <a:gd name="T7" fmla="*/ 28 h 430"/>
                <a:gd name="T8" fmla="*/ 1834 w 1862"/>
                <a:gd name="T9" fmla="*/ 36 h 430"/>
                <a:gd name="T10" fmla="*/ 1838 w 1862"/>
                <a:gd name="T11" fmla="*/ 48 h 430"/>
                <a:gd name="T12" fmla="*/ 1840 w 1862"/>
                <a:gd name="T13" fmla="*/ 376 h 430"/>
                <a:gd name="T14" fmla="*/ 1838 w 1862"/>
                <a:gd name="T15" fmla="*/ 382 h 430"/>
                <a:gd name="T16" fmla="*/ 1834 w 1862"/>
                <a:gd name="T17" fmla="*/ 394 h 430"/>
                <a:gd name="T18" fmla="*/ 1824 w 1862"/>
                <a:gd name="T19" fmla="*/ 402 h 430"/>
                <a:gd name="T20" fmla="*/ 1810 w 1862"/>
                <a:gd name="T21" fmla="*/ 408 h 430"/>
                <a:gd name="T22" fmla="*/ 58 w 1862"/>
                <a:gd name="T23" fmla="*/ 408 h 430"/>
                <a:gd name="T24" fmla="*/ 50 w 1862"/>
                <a:gd name="T25" fmla="*/ 408 h 430"/>
                <a:gd name="T26" fmla="*/ 38 w 1862"/>
                <a:gd name="T27" fmla="*/ 402 h 430"/>
                <a:gd name="T28" fmla="*/ 28 w 1862"/>
                <a:gd name="T29" fmla="*/ 394 h 430"/>
                <a:gd name="T30" fmla="*/ 22 w 1862"/>
                <a:gd name="T31" fmla="*/ 382 h 430"/>
                <a:gd name="T32" fmla="*/ 22 w 1862"/>
                <a:gd name="T33" fmla="*/ 54 h 430"/>
                <a:gd name="T34" fmla="*/ 22 w 1862"/>
                <a:gd name="T35" fmla="*/ 48 h 430"/>
                <a:gd name="T36" fmla="*/ 28 w 1862"/>
                <a:gd name="T37" fmla="*/ 36 h 430"/>
                <a:gd name="T38" fmla="*/ 38 w 1862"/>
                <a:gd name="T39" fmla="*/ 28 h 430"/>
                <a:gd name="T40" fmla="*/ 50 w 1862"/>
                <a:gd name="T41" fmla="*/ 22 h 430"/>
                <a:gd name="T42" fmla="*/ 1386 w 1862"/>
                <a:gd name="T43" fmla="*/ 22 h 430"/>
                <a:gd name="T44" fmla="*/ 58 w 1862"/>
                <a:gd name="T45" fmla="*/ 0 h 430"/>
                <a:gd name="T46" fmla="*/ 46 w 1862"/>
                <a:gd name="T47" fmla="*/ 0 h 430"/>
                <a:gd name="T48" fmla="*/ 26 w 1862"/>
                <a:gd name="T49" fmla="*/ 8 h 430"/>
                <a:gd name="T50" fmla="*/ 10 w 1862"/>
                <a:gd name="T51" fmla="*/ 24 h 430"/>
                <a:gd name="T52" fmla="*/ 2 w 1862"/>
                <a:gd name="T53" fmla="*/ 44 h 430"/>
                <a:gd name="T54" fmla="*/ 0 w 1862"/>
                <a:gd name="T55" fmla="*/ 376 h 430"/>
                <a:gd name="T56" fmla="*/ 2 w 1862"/>
                <a:gd name="T57" fmla="*/ 386 h 430"/>
                <a:gd name="T58" fmla="*/ 10 w 1862"/>
                <a:gd name="T59" fmla="*/ 406 h 430"/>
                <a:gd name="T60" fmla="*/ 26 w 1862"/>
                <a:gd name="T61" fmla="*/ 420 h 430"/>
                <a:gd name="T62" fmla="*/ 46 w 1862"/>
                <a:gd name="T63" fmla="*/ 430 h 430"/>
                <a:gd name="T64" fmla="*/ 1804 w 1862"/>
                <a:gd name="T65" fmla="*/ 430 h 430"/>
                <a:gd name="T66" fmla="*/ 1814 w 1862"/>
                <a:gd name="T67" fmla="*/ 430 h 430"/>
                <a:gd name="T68" fmla="*/ 1836 w 1862"/>
                <a:gd name="T69" fmla="*/ 420 h 430"/>
                <a:gd name="T70" fmla="*/ 1852 w 1862"/>
                <a:gd name="T71" fmla="*/ 406 h 430"/>
                <a:gd name="T72" fmla="*/ 1860 w 1862"/>
                <a:gd name="T73" fmla="*/ 386 h 430"/>
                <a:gd name="T74" fmla="*/ 1862 w 1862"/>
                <a:gd name="T75" fmla="*/ 54 h 430"/>
                <a:gd name="T76" fmla="*/ 1860 w 1862"/>
                <a:gd name="T77" fmla="*/ 44 h 430"/>
                <a:gd name="T78" fmla="*/ 1852 w 1862"/>
                <a:gd name="T79" fmla="*/ 24 h 430"/>
                <a:gd name="T80" fmla="*/ 1836 w 1862"/>
                <a:gd name="T81" fmla="*/ 8 h 430"/>
                <a:gd name="T82" fmla="*/ 1814 w 1862"/>
                <a:gd name="T83" fmla="*/ 0 h 430"/>
                <a:gd name="T84" fmla="*/ 1804 w 1862"/>
                <a:gd name="T85" fmla="*/ 0 h 4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62"/>
                <a:gd name="T130" fmla="*/ 0 h 430"/>
                <a:gd name="T131" fmla="*/ 1862 w 1862"/>
                <a:gd name="T132" fmla="*/ 430 h 43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62" h="430">
                  <a:moveTo>
                    <a:pt x="1804" y="0"/>
                  </a:moveTo>
                  <a:lnTo>
                    <a:pt x="1524" y="0"/>
                  </a:lnTo>
                  <a:lnTo>
                    <a:pt x="1508" y="22"/>
                  </a:lnTo>
                  <a:lnTo>
                    <a:pt x="1804" y="22"/>
                  </a:lnTo>
                  <a:lnTo>
                    <a:pt x="1810" y="22"/>
                  </a:lnTo>
                  <a:lnTo>
                    <a:pt x="1818" y="24"/>
                  </a:lnTo>
                  <a:lnTo>
                    <a:pt x="1824" y="28"/>
                  </a:lnTo>
                  <a:lnTo>
                    <a:pt x="1830" y="32"/>
                  </a:lnTo>
                  <a:lnTo>
                    <a:pt x="1834" y="36"/>
                  </a:lnTo>
                  <a:lnTo>
                    <a:pt x="1836" y="42"/>
                  </a:lnTo>
                  <a:lnTo>
                    <a:pt x="1838" y="48"/>
                  </a:lnTo>
                  <a:lnTo>
                    <a:pt x="1840" y="54"/>
                  </a:lnTo>
                  <a:lnTo>
                    <a:pt x="1840" y="376"/>
                  </a:lnTo>
                  <a:lnTo>
                    <a:pt x="1838" y="382"/>
                  </a:lnTo>
                  <a:lnTo>
                    <a:pt x="1836" y="388"/>
                  </a:lnTo>
                  <a:lnTo>
                    <a:pt x="1834" y="394"/>
                  </a:lnTo>
                  <a:lnTo>
                    <a:pt x="1830" y="398"/>
                  </a:lnTo>
                  <a:lnTo>
                    <a:pt x="1824" y="402"/>
                  </a:lnTo>
                  <a:lnTo>
                    <a:pt x="1818" y="406"/>
                  </a:lnTo>
                  <a:lnTo>
                    <a:pt x="1810" y="408"/>
                  </a:lnTo>
                  <a:lnTo>
                    <a:pt x="1804" y="408"/>
                  </a:lnTo>
                  <a:lnTo>
                    <a:pt x="58" y="408"/>
                  </a:lnTo>
                  <a:lnTo>
                    <a:pt x="50" y="408"/>
                  </a:lnTo>
                  <a:lnTo>
                    <a:pt x="44" y="406"/>
                  </a:lnTo>
                  <a:lnTo>
                    <a:pt x="38" y="402"/>
                  </a:lnTo>
                  <a:lnTo>
                    <a:pt x="32" y="398"/>
                  </a:lnTo>
                  <a:lnTo>
                    <a:pt x="28" y="394"/>
                  </a:lnTo>
                  <a:lnTo>
                    <a:pt x="24" y="388"/>
                  </a:lnTo>
                  <a:lnTo>
                    <a:pt x="22" y="382"/>
                  </a:lnTo>
                  <a:lnTo>
                    <a:pt x="22" y="376"/>
                  </a:lnTo>
                  <a:lnTo>
                    <a:pt x="22" y="54"/>
                  </a:lnTo>
                  <a:lnTo>
                    <a:pt x="22" y="48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2" y="32"/>
                  </a:lnTo>
                  <a:lnTo>
                    <a:pt x="38" y="28"/>
                  </a:lnTo>
                  <a:lnTo>
                    <a:pt x="44" y="24"/>
                  </a:lnTo>
                  <a:lnTo>
                    <a:pt x="50" y="22"/>
                  </a:lnTo>
                  <a:lnTo>
                    <a:pt x="58" y="22"/>
                  </a:lnTo>
                  <a:lnTo>
                    <a:pt x="1386" y="22"/>
                  </a:lnTo>
                  <a:lnTo>
                    <a:pt x="1402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8"/>
                  </a:lnTo>
                  <a:lnTo>
                    <a:pt x="18" y="16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2" y="44"/>
                  </a:lnTo>
                  <a:lnTo>
                    <a:pt x="0" y="54"/>
                  </a:lnTo>
                  <a:lnTo>
                    <a:pt x="0" y="376"/>
                  </a:lnTo>
                  <a:lnTo>
                    <a:pt x="2" y="386"/>
                  </a:lnTo>
                  <a:lnTo>
                    <a:pt x="4" y="398"/>
                  </a:lnTo>
                  <a:lnTo>
                    <a:pt x="10" y="406"/>
                  </a:lnTo>
                  <a:lnTo>
                    <a:pt x="18" y="414"/>
                  </a:lnTo>
                  <a:lnTo>
                    <a:pt x="26" y="420"/>
                  </a:lnTo>
                  <a:lnTo>
                    <a:pt x="36" y="426"/>
                  </a:lnTo>
                  <a:lnTo>
                    <a:pt x="46" y="430"/>
                  </a:lnTo>
                  <a:lnTo>
                    <a:pt x="58" y="430"/>
                  </a:lnTo>
                  <a:lnTo>
                    <a:pt x="1804" y="430"/>
                  </a:lnTo>
                  <a:lnTo>
                    <a:pt x="1814" y="430"/>
                  </a:lnTo>
                  <a:lnTo>
                    <a:pt x="1826" y="426"/>
                  </a:lnTo>
                  <a:lnTo>
                    <a:pt x="1836" y="420"/>
                  </a:lnTo>
                  <a:lnTo>
                    <a:pt x="1844" y="414"/>
                  </a:lnTo>
                  <a:lnTo>
                    <a:pt x="1852" y="406"/>
                  </a:lnTo>
                  <a:lnTo>
                    <a:pt x="1856" y="398"/>
                  </a:lnTo>
                  <a:lnTo>
                    <a:pt x="1860" y="386"/>
                  </a:lnTo>
                  <a:lnTo>
                    <a:pt x="1862" y="376"/>
                  </a:lnTo>
                  <a:lnTo>
                    <a:pt x="1862" y="54"/>
                  </a:lnTo>
                  <a:lnTo>
                    <a:pt x="1860" y="44"/>
                  </a:lnTo>
                  <a:lnTo>
                    <a:pt x="1856" y="32"/>
                  </a:lnTo>
                  <a:lnTo>
                    <a:pt x="1852" y="24"/>
                  </a:lnTo>
                  <a:lnTo>
                    <a:pt x="1844" y="16"/>
                  </a:lnTo>
                  <a:lnTo>
                    <a:pt x="1836" y="8"/>
                  </a:lnTo>
                  <a:lnTo>
                    <a:pt x="1826" y="4"/>
                  </a:lnTo>
                  <a:lnTo>
                    <a:pt x="1814" y="0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05" name="Freeform 34"/>
            <p:cNvSpPr>
              <a:spLocks/>
            </p:cNvSpPr>
            <p:nvPr userDrawn="1"/>
          </p:nvSpPr>
          <p:spPr bwMode="auto">
            <a:xfrm>
              <a:off x="5201" y="179"/>
              <a:ext cx="61" cy="121"/>
            </a:xfrm>
            <a:custGeom>
              <a:avLst/>
              <a:gdLst>
                <a:gd name="T0" fmla="*/ 102 w 102"/>
                <a:gd name="T1" fmla="*/ 30 h 204"/>
                <a:gd name="T2" fmla="*/ 102 w 102"/>
                <a:gd name="T3" fmla="*/ 30 h 204"/>
                <a:gd name="T4" fmla="*/ 90 w 102"/>
                <a:gd name="T5" fmla="*/ 26 h 204"/>
                <a:gd name="T6" fmla="*/ 90 w 102"/>
                <a:gd name="T7" fmla="*/ 26 h 204"/>
                <a:gd name="T8" fmla="*/ 80 w 102"/>
                <a:gd name="T9" fmla="*/ 26 h 204"/>
                <a:gd name="T10" fmla="*/ 80 w 102"/>
                <a:gd name="T11" fmla="*/ 26 h 204"/>
                <a:gd name="T12" fmla="*/ 70 w 102"/>
                <a:gd name="T13" fmla="*/ 28 h 204"/>
                <a:gd name="T14" fmla="*/ 70 w 102"/>
                <a:gd name="T15" fmla="*/ 28 h 204"/>
                <a:gd name="T16" fmla="*/ 62 w 102"/>
                <a:gd name="T17" fmla="*/ 32 h 204"/>
                <a:gd name="T18" fmla="*/ 62 w 102"/>
                <a:gd name="T19" fmla="*/ 32 h 204"/>
                <a:gd name="T20" fmla="*/ 58 w 102"/>
                <a:gd name="T21" fmla="*/ 40 h 204"/>
                <a:gd name="T22" fmla="*/ 58 w 102"/>
                <a:gd name="T23" fmla="*/ 40 h 204"/>
                <a:gd name="T24" fmla="*/ 56 w 102"/>
                <a:gd name="T25" fmla="*/ 52 h 204"/>
                <a:gd name="T26" fmla="*/ 56 w 102"/>
                <a:gd name="T27" fmla="*/ 70 h 204"/>
                <a:gd name="T28" fmla="*/ 90 w 102"/>
                <a:gd name="T29" fmla="*/ 70 h 204"/>
                <a:gd name="T30" fmla="*/ 90 w 102"/>
                <a:gd name="T31" fmla="*/ 96 h 204"/>
                <a:gd name="T32" fmla="*/ 56 w 102"/>
                <a:gd name="T33" fmla="*/ 96 h 204"/>
                <a:gd name="T34" fmla="*/ 56 w 102"/>
                <a:gd name="T35" fmla="*/ 204 h 204"/>
                <a:gd name="T36" fmla="*/ 24 w 102"/>
                <a:gd name="T37" fmla="*/ 204 h 204"/>
                <a:gd name="T38" fmla="*/ 24 w 102"/>
                <a:gd name="T39" fmla="*/ 96 h 204"/>
                <a:gd name="T40" fmla="*/ 0 w 102"/>
                <a:gd name="T41" fmla="*/ 96 h 204"/>
                <a:gd name="T42" fmla="*/ 0 w 102"/>
                <a:gd name="T43" fmla="*/ 70 h 204"/>
                <a:gd name="T44" fmla="*/ 24 w 102"/>
                <a:gd name="T45" fmla="*/ 70 h 204"/>
                <a:gd name="T46" fmla="*/ 24 w 102"/>
                <a:gd name="T47" fmla="*/ 54 h 204"/>
                <a:gd name="T48" fmla="*/ 24 w 102"/>
                <a:gd name="T49" fmla="*/ 54 h 204"/>
                <a:gd name="T50" fmla="*/ 24 w 102"/>
                <a:gd name="T51" fmla="*/ 40 h 204"/>
                <a:gd name="T52" fmla="*/ 28 w 102"/>
                <a:gd name="T53" fmla="*/ 28 h 204"/>
                <a:gd name="T54" fmla="*/ 28 w 102"/>
                <a:gd name="T55" fmla="*/ 28 h 204"/>
                <a:gd name="T56" fmla="*/ 32 w 102"/>
                <a:gd name="T57" fmla="*/ 20 h 204"/>
                <a:gd name="T58" fmla="*/ 38 w 102"/>
                <a:gd name="T59" fmla="*/ 12 h 204"/>
                <a:gd name="T60" fmla="*/ 38 w 102"/>
                <a:gd name="T61" fmla="*/ 12 h 204"/>
                <a:gd name="T62" fmla="*/ 46 w 102"/>
                <a:gd name="T63" fmla="*/ 6 h 204"/>
                <a:gd name="T64" fmla="*/ 56 w 102"/>
                <a:gd name="T65" fmla="*/ 2 h 204"/>
                <a:gd name="T66" fmla="*/ 56 w 102"/>
                <a:gd name="T67" fmla="*/ 2 h 204"/>
                <a:gd name="T68" fmla="*/ 66 w 102"/>
                <a:gd name="T69" fmla="*/ 0 h 204"/>
                <a:gd name="T70" fmla="*/ 76 w 102"/>
                <a:gd name="T71" fmla="*/ 0 h 204"/>
                <a:gd name="T72" fmla="*/ 76 w 102"/>
                <a:gd name="T73" fmla="*/ 0 h 204"/>
                <a:gd name="T74" fmla="*/ 90 w 102"/>
                <a:gd name="T75" fmla="*/ 0 h 204"/>
                <a:gd name="T76" fmla="*/ 90 w 102"/>
                <a:gd name="T77" fmla="*/ 0 h 204"/>
                <a:gd name="T78" fmla="*/ 102 w 102"/>
                <a:gd name="T79" fmla="*/ 4 h 204"/>
                <a:gd name="T80" fmla="*/ 102 w 102"/>
                <a:gd name="T81" fmla="*/ 30 h 2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2"/>
                <a:gd name="T124" fmla="*/ 0 h 204"/>
                <a:gd name="T125" fmla="*/ 102 w 102"/>
                <a:gd name="T126" fmla="*/ 204 h 20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2" h="204">
                  <a:moveTo>
                    <a:pt x="102" y="30"/>
                  </a:moveTo>
                  <a:lnTo>
                    <a:pt x="102" y="30"/>
                  </a:lnTo>
                  <a:lnTo>
                    <a:pt x="90" y="26"/>
                  </a:lnTo>
                  <a:lnTo>
                    <a:pt x="80" y="26"/>
                  </a:lnTo>
                  <a:lnTo>
                    <a:pt x="70" y="28"/>
                  </a:lnTo>
                  <a:lnTo>
                    <a:pt x="62" y="32"/>
                  </a:lnTo>
                  <a:lnTo>
                    <a:pt x="58" y="40"/>
                  </a:lnTo>
                  <a:lnTo>
                    <a:pt x="56" y="52"/>
                  </a:lnTo>
                  <a:lnTo>
                    <a:pt x="56" y="70"/>
                  </a:lnTo>
                  <a:lnTo>
                    <a:pt x="90" y="70"/>
                  </a:lnTo>
                  <a:lnTo>
                    <a:pt x="90" y="96"/>
                  </a:lnTo>
                  <a:lnTo>
                    <a:pt x="56" y="96"/>
                  </a:lnTo>
                  <a:lnTo>
                    <a:pt x="56" y="204"/>
                  </a:lnTo>
                  <a:lnTo>
                    <a:pt x="24" y="204"/>
                  </a:lnTo>
                  <a:lnTo>
                    <a:pt x="24" y="96"/>
                  </a:lnTo>
                  <a:lnTo>
                    <a:pt x="0" y="96"/>
                  </a:lnTo>
                  <a:lnTo>
                    <a:pt x="0" y="70"/>
                  </a:lnTo>
                  <a:lnTo>
                    <a:pt x="24" y="70"/>
                  </a:lnTo>
                  <a:lnTo>
                    <a:pt x="24" y="54"/>
                  </a:lnTo>
                  <a:lnTo>
                    <a:pt x="24" y="40"/>
                  </a:lnTo>
                  <a:lnTo>
                    <a:pt x="28" y="28"/>
                  </a:lnTo>
                  <a:lnTo>
                    <a:pt x="32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6" y="2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02" y="4"/>
                  </a:lnTo>
                  <a:lnTo>
                    <a:pt x="10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06" name="Freeform 35"/>
            <p:cNvSpPr>
              <a:spLocks noEditPoints="1"/>
            </p:cNvSpPr>
            <p:nvPr userDrawn="1"/>
          </p:nvSpPr>
          <p:spPr bwMode="auto">
            <a:xfrm>
              <a:off x="5263" y="218"/>
              <a:ext cx="81" cy="85"/>
            </a:xfrm>
            <a:custGeom>
              <a:avLst/>
              <a:gdLst>
                <a:gd name="T0" fmla="*/ 136 w 136"/>
                <a:gd name="T1" fmla="*/ 70 h 142"/>
                <a:gd name="T2" fmla="*/ 130 w 136"/>
                <a:gd name="T3" fmla="*/ 100 h 142"/>
                <a:gd name="T4" fmla="*/ 124 w 136"/>
                <a:gd name="T5" fmla="*/ 112 h 142"/>
                <a:gd name="T6" fmla="*/ 116 w 136"/>
                <a:gd name="T7" fmla="*/ 122 h 142"/>
                <a:gd name="T8" fmla="*/ 96 w 136"/>
                <a:gd name="T9" fmla="*/ 136 h 142"/>
                <a:gd name="T10" fmla="*/ 82 w 136"/>
                <a:gd name="T11" fmla="*/ 140 h 142"/>
                <a:gd name="T12" fmla="*/ 68 w 136"/>
                <a:gd name="T13" fmla="*/ 142 h 142"/>
                <a:gd name="T14" fmla="*/ 40 w 136"/>
                <a:gd name="T15" fmla="*/ 136 h 142"/>
                <a:gd name="T16" fmla="*/ 28 w 136"/>
                <a:gd name="T17" fmla="*/ 130 h 142"/>
                <a:gd name="T18" fmla="*/ 18 w 136"/>
                <a:gd name="T19" fmla="*/ 122 h 142"/>
                <a:gd name="T20" fmla="*/ 4 w 136"/>
                <a:gd name="T21" fmla="*/ 100 h 142"/>
                <a:gd name="T22" fmla="*/ 0 w 136"/>
                <a:gd name="T23" fmla="*/ 86 h 142"/>
                <a:gd name="T24" fmla="*/ 0 w 136"/>
                <a:gd name="T25" fmla="*/ 70 h 142"/>
                <a:gd name="T26" fmla="*/ 4 w 136"/>
                <a:gd name="T27" fmla="*/ 42 h 142"/>
                <a:gd name="T28" fmla="*/ 10 w 136"/>
                <a:gd name="T29" fmla="*/ 30 h 142"/>
                <a:gd name="T30" fmla="*/ 18 w 136"/>
                <a:gd name="T31" fmla="*/ 20 h 142"/>
                <a:gd name="T32" fmla="*/ 40 w 136"/>
                <a:gd name="T33" fmla="*/ 4 h 142"/>
                <a:gd name="T34" fmla="*/ 52 w 136"/>
                <a:gd name="T35" fmla="*/ 2 h 142"/>
                <a:gd name="T36" fmla="*/ 68 w 136"/>
                <a:gd name="T37" fmla="*/ 0 h 142"/>
                <a:gd name="T38" fmla="*/ 96 w 136"/>
                <a:gd name="T39" fmla="*/ 4 h 142"/>
                <a:gd name="T40" fmla="*/ 108 w 136"/>
                <a:gd name="T41" fmla="*/ 10 h 142"/>
                <a:gd name="T42" fmla="*/ 118 w 136"/>
                <a:gd name="T43" fmla="*/ 20 h 142"/>
                <a:gd name="T44" fmla="*/ 130 w 136"/>
                <a:gd name="T45" fmla="*/ 42 h 142"/>
                <a:gd name="T46" fmla="*/ 134 w 136"/>
                <a:gd name="T47" fmla="*/ 56 h 142"/>
                <a:gd name="T48" fmla="*/ 136 w 136"/>
                <a:gd name="T49" fmla="*/ 70 h 142"/>
                <a:gd name="T50" fmla="*/ 102 w 136"/>
                <a:gd name="T51" fmla="*/ 70 h 142"/>
                <a:gd name="T52" fmla="*/ 98 w 136"/>
                <a:gd name="T53" fmla="*/ 52 h 142"/>
                <a:gd name="T54" fmla="*/ 96 w 136"/>
                <a:gd name="T55" fmla="*/ 44 h 142"/>
                <a:gd name="T56" fmla="*/ 92 w 136"/>
                <a:gd name="T57" fmla="*/ 38 h 142"/>
                <a:gd name="T58" fmla="*/ 80 w 136"/>
                <a:gd name="T59" fmla="*/ 30 h 142"/>
                <a:gd name="T60" fmla="*/ 74 w 136"/>
                <a:gd name="T61" fmla="*/ 28 h 142"/>
                <a:gd name="T62" fmla="*/ 68 w 136"/>
                <a:gd name="T63" fmla="*/ 26 h 142"/>
                <a:gd name="T64" fmla="*/ 54 w 136"/>
                <a:gd name="T65" fmla="*/ 30 h 142"/>
                <a:gd name="T66" fmla="*/ 48 w 136"/>
                <a:gd name="T67" fmla="*/ 32 h 142"/>
                <a:gd name="T68" fmla="*/ 44 w 136"/>
                <a:gd name="T69" fmla="*/ 38 h 142"/>
                <a:gd name="T70" fmla="*/ 36 w 136"/>
                <a:gd name="T71" fmla="*/ 52 h 142"/>
                <a:gd name="T72" fmla="*/ 34 w 136"/>
                <a:gd name="T73" fmla="*/ 60 h 142"/>
                <a:gd name="T74" fmla="*/ 34 w 136"/>
                <a:gd name="T75" fmla="*/ 70 h 142"/>
                <a:gd name="T76" fmla="*/ 36 w 136"/>
                <a:gd name="T77" fmla="*/ 90 h 142"/>
                <a:gd name="T78" fmla="*/ 40 w 136"/>
                <a:gd name="T79" fmla="*/ 96 h 142"/>
                <a:gd name="T80" fmla="*/ 44 w 136"/>
                <a:gd name="T81" fmla="*/ 104 h 142"/>
                <a:gd name="T82" fmla="*/ 54 w 136"/>
                <a:gd name="T83" fmla="*/ 112 h 142"/>
                <a:gd name="T84" fmla="*/ 60 w 136"/>
                <a:gd name="T85" fmla="*/ 114 h 142"/>
                <a:gd name="T86" fmla="*/ 68 w 136"/>
                <a:gd name="T87" fmla="*/ 114 h 142"/>
                <a:gd name="T88" fmla="*/ 82 w 136"/>
                <a:gd name="T89" fmla="*/ 112 h 142"/>
                <a:gd name="T90" fmla="*/ 86 w 136"/>
                <a:gd name="T91" fmla="*/ 108 h 142"/>
                <a:gd name="T92" fmla="*/ 92 w 136"/>
                <a:gd name="T93" fmla="*/ 104 h 142"/>
                <a:gd name="T94" fmla="*/ 98 w 136"/>
                <a:gd name="T95" fmla="*/ 90 h 142"/>
                <a:gd name="T96" fmla="*/ 100 w 136"/>
                <a:gd name="T97" fmla="*/ 80 h 142"/>
                <a:gd name="T98" fmla="*/ 102 w 136"/>
                <a:gd name="T99" fmla="*/ 7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36"/>
                <a:gd name="T151" fmla="*/ 0 h 142"/>
                <a:gd name="T152" fmla="*/ 136 w 136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36" h="142">
                  <a:moveTo>
                    <a:pt x="136" y="70"/>
                  </a:moveTo>
                  <a:lnTo>
                    <a:pt x="136" y="70"/>
                  </a:lnTo>
                  <a:lnTo>
                    <a:pt x="134" y="86"/>
                  </a:lnTo>
                  <a:lnTo>
                    <a:pt x="130" y="100"/>
                  </a:lnTo>
                  <a:lnTo>
                    <a:pt x="124" y="112"/>
                  </a:lnTo>
                  <a:lnTo>
                    <a:pt x="116" y="122"/>
                  </a:lnTo>
                  <a:lnTo>
                    <a:pt x="108" y="130"/>
                  </a:lnTo>
                  <a:lnTo>
                    <a:pt x="96" y="136"/>
                  </a:lnTo>
                  <a:lnTo>
                    <a:pt x="82" y="140"/>
                  </a:lnTo>
                  <a:lnTo>
                    <a:pt x="68" y="142"/>
                  </a:lnTo>
                  <a:lnTo>
                    <a:pt x="52" y="140"/>
                  </a:lnTo>
                  <a:lnTo>
                    <a:pt x="40" y="136"/>
                  </a:lnTo>
                  <a:lnTo>
                    <a:pt x="28" y="130"/>
                  </a:lnTo>
                  <a:lnTo>
                    <a:pt x="18" y="122"/>
                  </a:lnTo>
                  <a:lnTo>
                    <a:pt x="10" y="112"/>
                  </a:lnTo>
                  <a:lnTo>
                    <a:pt x="4" y="100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0"/>
                  </a:lnTo>
                  <a:lnTo>
                    <a:pt x="40" y="4"/>
                  </a:lnTo>
                  <a:lnTo>
                    <a:pt x="52" y="2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6" y="4"/>
                  </a:lnTo>
                  <a:lnTo>
                    <a:pt x="108" y="10"/>
                  </a:lnTo>
                  <a:lnTo>
                    <a:pt x="118" y="20"/>
                  </a:lnTo>
                  <a:lnTo>
                    <a:pt x="124" y="30"/>
                  </a:lnTo>
                  <a:lnTo>
                    <a:pt x="130" y="42"/>
                  </a:lnTo>
                  <a:lnTo>
                    <a:pt x="134" y="56"/>
                  </a:lnTo>
                  <a:lnTo>
                    <a:pt x="136" y="70"/>
                  </a:lnTo>
                  <a:close/>
                  <a:moveTo>
                    <a:pt x="102" y="70"/>
                  </a:moveTo>
                  <a:lnTo>
                    <a:pt x="102" y="70"/>
                  </a:lnTo>
                  <a:lnTo>
                    <a:pt x="100" y="60"/>
                  </a:lnTo>
                  <a:lnTo>
                    <a:pt x="98" y="52"/>
                  </a:lnTo>
                  <a:lnTo>
                    <a:pt x="96" y="44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30"/>
                  </a:lnTo>
                  <a:lnTo>
                    <a:pt x="74" y="28"/>
                  </a:lnTo>
                  <a:lnTo>
                    <a:pt x="68" y="26"/>
                  </a:lnTo>
                  <a:lnTo>
                    <a:pt x="60" y="28"/>
                  </a:lnTo>
                  <a:lnTo>
                    <a:pt x="54" y="30"/>
                  </a:lnTo>
                  <a:lnTo>
                    <a:pt x="48" y="32"/>
                  </a:lnTo>
                  <a:lnTo>
                    <a:pt x="44" y="38"/>
                  </a:lnTo>
                  <a:lnTo>
                    <a:pt x="40" y="44"/>
                  </a:lnTo>
                  <a:lnTo>
                    <a:pt x="36" y="52"/>
                  </a:lnTo>
                  <a:lnTo>
                    <a:pt x="34" y="60"/>
                  </a:lnTo>
                  <a:lnTo>
                    <a:pt x="34" y="70"/>
                  </a:lnTo>
                  <a:lnTo>
                    <a:pt x="34" y="80"/>
                  </a:lnTo>
                  <a:lnTo>
                    <a:pt x="36" y="90"/>
                  </a:lnTo>
                  <a:lnTo>
                    <a:pt x="40" y="96"/>
                  </a:lnTo>
                  <a:lnTo>
                    <a:pt x="44" y="104"/>
                  </a:lnTo>
                  <a:lnTo>
                    <a:pt x="48" y="108"/>
                  </a:lnTo>
                  <a:lnTo>
                    <a:pt x="54" y="112"/>
                  </a:lnTo>
                  <a:lnTo>
                    <a:pt x="60" y="114"/>
                  </a:lnTo>
                  <a:lnTo>
                    <a:pt x="68" y="114"/>
                  </a:lnTo>
                  <a:lnTo>
                    <a:pt x="74" y="114"/>
                  </a:lnTo>
                  <a:lnTo>
                    <a:pt x="82" y="112"/>
                  </a:lnTo>
                  <a:lnTo>
                    <a:pt x="86" y="108"/>
                  </a:lnTo>
                  <a:lnTo>
                    <a:pt x="92" y="104"/>
                  </a:lnTo>
                  <a:lnTo>
                    <a:pt x="96" y="96"/>
                  </a:lnTo>
                  <a:lnTo>
                    <a:pt x="98" y="90"/>
                  </a:lnTo>
                  <a:lnTo>
                    <a:pt x="100" y="80"/>
                  </a:lnTo>
                  <a:lnTo>
                    <a:pt x="102" y="7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07" name="Freeform 36"/>
            <p:cNvSpPr>
              <a:spLocks/>
            </p:cNvSpPr>
            <p:nvPr userDrawn="1"/>
          </p:nvSpPr>
          <p:spPr bwMode="auto">
            <a:xfrm>
              <a:off x="5360" y="218"/>
              <a:ext cx="48" cy="82"/>
            </a:xfrm>
            <a:custGeom>
              <a:avLst/>
              <a:gdLst>
                <a:gd name="T0" fmla="*/ 80 w 80"/>
                <a:gd name="T1" fmla="*/ 30 h 138"/>
                <a:gd name="T2" fmla="*/ 78 w 80"/>
                <a:gd name="T3" fmla="*/ 30 h 138"/>
                <a:gd name="T4" fmla="*/ 78 w 80"/>
                <a:gd name="T5" fmla="*/ 30 h 138"/>
                <a:gd name="T6" fmla="*/ 64 w 80"/>
                <a:gd name="T7" fmla="*/ 30 h 138"/>
                <a:gd name="T8" fmla="*/ 50 w 80"/>
                <a:gd name="T9" fmla="*/ 34 h 138"/>
                <a:gd name="T10" fmla="*/ 50 w 80"/>
                <a:gd name="T11" fmla="*/ 34 h 138"/>
                <a:gd name="T12" fmla="*/ 40 w 80"/>
                <a:gd name="T13" fmla="*/ 40 h 138"/>
                <a:gd name="T14" fmla="*/ 34 w 80"/>
                <a:gd name="T15" fmla="*/ 48 h 138"/>
                <a:gd name="T16" fmla="*/ 34 w 80"/>
                <a:gd name="T17" fmla="*/ 138 h 138"/>
                <a:gd name="T18" fmla="*/ 0 w 80"/>
                <a:gd name="T19" fmla="*/ 138 h 138"/>
                <a:gd name="T20" fmla="*/ 0 w 80"/>
                <a:gd name="T21" fmla="*/ 4 h 138"/>
                <a:gd name="T22" fmla="*/ 30 w 80"/>
                <a:gd name="T23" fmla="*/ 4 h 138"/>
                <a:gd name="T24" fmla="*/ 30 w 80"/>
                <a:gd name="T25" fmla="*/ 18 h 138"/>
                <a:gd name="T26" fmla="*/ 30 w 80"/>
                <a:gd name="T27" fmla="*/ 20 h 138"/>
                <a:gd name="T28" fmla="*/ 30 w 80"/>
                <a:gd name="T29" fmla="*/ 20 h 138"/>
                <a:gd name="T30" fmla="*/ 38 w 80"/>
                <a:gd name="T31" fmla="*/ 12 h 138"/>
                <a:gd name="T32" fmla="*/ 46 w 80"/>
                <a:gd name="T33" fmla="*/ 6 h 138"/>
                <a:gd name="T34" fmla="*/ 46 w 80"/>
                <a:gd name="T35" fmla="*/ 6 h 138"/>
                <a:gd name="T36" fmla="*/ 58 w 80"/>
                <a:gd name="T37" fmla="*/ 2 h 138"/>
                <a:gd name="T38" fmla="*/ 72 w 80"/>
                <a:gd name="T39" fmla="*/ 0 h 138"/>
                <a:gd name="T40" fmla="*/ 72 w 80"/>
                <a:gd name="T41" fmla="*/ 0 h 138"/>
                <a:gd name="T42" fmla="*/ 80 w 80"/>
                <a:gd name="T43" fmla="*/ 0 h 138"/>
                <a:gd name="T44" fmla="*/ 80 w 80"/>
                <a:gd name="T45" fmla="*/ 30 h 1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0"/>
                <a:gd name="T70" fmla="*/ 0 h 138"/>
                <a:gd name="T71" fmla="*/ 80 w 80"/>
                <a:gd name="T72" fmla="*/ 138 h 13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0" h="138">
                  <a:moveTo>
                    <a:pt x="80" y="30"/>
                  </a:moveTo>
                  <a:lnTo>
                    <a:pt x="78" y="30"/>
                  </a:lnTo>
                  <a:lnTo>
                    <a:pt x="64" y="30"/>
                  </a:lnTo>
                  <a:lnTo>
                    <a:pt x="50" y="34"/>
                  </a:lnTo>
                  <a:lnTo>
                    <a:pt x="40" y="40"/>
                  </a:lnTo>
                  <a:lnTo>
                    <a:pt x="34" y="48"/>
                  </a:lnTo>
                  <a:lnTo>
                    <a:pt x="34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08" name="Freeform 37"/>
            <p:cNvSpPr>
              <a:spLocks/>
            </p:cNvSpPr>
            <p:nvPr userDrawn="1"/>
          </p:nvSpPr>
          <p:spPr bwMode="auto">
            <a:xfrm>
              <a:off x="5421" y="221"/>
              <a:ext cx="73" cy="82"/>
            </a:xfrm>
            <a:custGeom>
              <a:avLst/>
              <a:gdLst>
                <a:gd name="T0" fmla="*/ 62 w 122"/>
                <a:gd name="T1" fmla="*/ 138 h 138"/>
                <a:gd name="T2" fmla="*/ 62 w 122"/>
                <a:gd name="T3" fmla="*/ 138 h 138"/>
                <a:gd name="T4" fmla="*/ 44 w 122"/>
                <a:gd name="T5" fmla="*/ 136 h 138"/>
                <a:gd name="T6" fmla="*/ 28 w 122"/>
                <a:gd name="T7" fmla="*/ 130 h 138"/>
                <a:gd name="T8" fmla="*/ 28 w 122"/>
                <a:gd name="T9" fmla="*/ 130 h 138"/>
                <a:gd name="T10" fmla="*/ 16 w 122"/>
                <a:gd name="T11" fmla="*/ 122 h 138"/>
                <a:gd name="T12" fmla="*/ 8 w 122"/>
                <a:gd name="T13" fmla="*/ 112 h 138"/>
                <a:gd name="T14" fmla="*/ 8 w 122"/>
                <a:gd name="T15" fmla="*/ 112 h 138"/>
                <a:gd name="T16" fmla="*/ 2 w 122"/>
                <a:gd name="T17" fmla="*/ 98 h 138"/>
                <a:gd name="T18" fmla="*/ 2 w 122"/>
                <a:gd name="T19" fmla="*/ 98 h 138"/>
                <a:gd name="T20" fmla="*/ 0 w 122"/>
                <a:gd name="T21" fmla="*/ 82 h 138"/>
                <a:gd name="T22" fmla="*/ 0 w 122"/>
                <a:gd name="T23" fmla="*/ 0 h 138"/>
                <a:gd name="T24" fmla="*/ 34 w 122"/>
                <a:gd name="T25" fmla="*/ 0 h 138"/>
                <a:gd name="T26" fmla="*/ 34 w 122"/>
                <a:gd name="T27" fmla="*/ 78 h 138"/>
                <a:gd name="T28" fmla="*/ 34 w 122"/>
                <a:gd name="T29" fmla="*/ 78 h 138"/>
                <a:gd name="T30" fmla="*/ 34 w 122"/>
                <a:gd name="T31" fmla="*/ 90 h 138"/>
                <a:gd name="T32" fmla="*/ 34 w 122"/>
                <a:gd name="T33" fmla="*/ 90 h 138"/>
                <a:gd name="T34" fmla="*/ 38 w 122"/>
                <a:gd name="T35" fmla="*/ 98 h 138"/>
                <a:gd name="T36" fmla="*/ 38 w 122"/>
                <a:gd name="T37" fmla="*/ 98 h 138"/>
                <a:gd name="T38" fmla="*/ 42 w 122"/>
                <a:gd name="T39" fmla="*/ 104 h 138"/>
                <a:gd name="T40" fmla="*/ 46 w 122"/>
                <a:gd name="T41" fmla="*/ 108 h 138"/>
                <a:gd name="T42" fmla="*/ 46 w 122"/>
                <a:gd name="T43" fmla="*/ 108 h 138"/>
                <a:gd name="T44" fmla="*/ 54 w 122"/>
                <a:gd name="T45" fmla="*/ 110 h 138"/>
                <a:gd name="T46" fmla="*/ 62 w 122"/>
                <a:gd name="T47" fmla="*/ 110 h 138"/>
                <a:gd name="T48" fmla="*/ 62 w 122"/>
                <a:gd name="T49" fmla="*/ 110 h 138"/>
                <a:gd name="T50" fmla="*/ 70 w 122"/>
                <a:gd name="T51" fmla="*/ 110 h 138"/>
                <a:gd name="T52" fmla="*/ 76 w 122"/>
                <a:gd name="T53" fmla="*/ 106 h 138"/>
                <a:gd name="T54" fmla="*/ 76 w 122"/>
                <a:gd name="T55" fmla="*/ 106 h 138"/>
                <a:gd name="T56" fmla="*/ 82 w 122"/>
                <a:gd name="T57" fmla="*/ 102 h 138"/>
                <a:gd name="T58" fmla="*/ 86 w 122"/>
                <a:gd name="T59" fmla="*/ 96 h 138"/>
                <a:gd name="T60" fmla="*/ 86 w 122"/>
                <a:gd name="T61" fmla="*/ 96 h 138"/>
                <a:gd name="T62" fmla="*/ 88 w 122"/>
                <a:gd name="T63" fmla="*/ 88 h 138"/>
                <a:gd name="T64" fmla="*/ 90 w 122"/>
                <a:gd name="T65" fmla="*/ 78 h 138"/>
                <a:gd name="T66" fmla="*/ 90 w 122"/>
                <a:gd name="T67" fmla="*/ 0 h 138"/>
                <a:gd name="T68" fmla="*/ 122 w 122"/>
                <a:gd name="T69" fmla="*/ 0 h 138"/>
                <a:gd name="T70" fmla="*/ 122 w 122"/>
                <a:gd name="T71" fmla="*/ 82 h 138"/>
                <a:gd name="T72" fmla="*/ 122 w 122"/>
                <a:gd name="T73" fmla="*/ 82 h 138"/>
                <a:gd name="T74" fmla="*/ 120 w 122"/>
                <a:gd name="T75" fmla="*/ 96 h 138"/>
                <a:gd name="T76" fmla="*/ 116 w 122"/>
                <a:gd name="T77" fmla="*/ 110 h 138"/>
                <a:gd name="T78" fmla="*/ 116 w 122"/>
                <a:gd name="T79" fmla="*/ 110 h 138"/>
                <a:gd name="T80" fmla="*/ 108 w 122"/>
                <a:gd name="T81" fmla="*/ 120 h 138"/>
                <a:gd name="T82" fmla="*/ 108 w 122"/>
                <a:gd name="T83" fmla="*/ 120 h 138"/>
                <a:gd name="T84" fmla="*/ 96 w 122"/>
                <a:gd name="T85" fmla="*/ 130 h 138"/>
                <a:gd name="T86" fmla="*/ 96 w 122"/>
                <a:gd name="T87" fmla="*/ 130 h 138"/>
                <a:gd name="T88" fmla="*/ 80 w 122"/>
                <a:gd name="T89" fmla="*/ 136 h 138"/>
                <a:gd name="T90" fmla="*/ 80 w 122"/>
                <a:gd name="T91" fmla="*/ 136 h 138"/>
                <a:gd name="T92" fmla="*/ 62 w 122"/>
                <a:gd name="T93" fmla="*/ 138 h 138"/>
                <a:gd name="T94" fmla="*/ 62 w 122"/>
                <a:gd name="T95" fmla="*/ 138 h 1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2"/>
                <a:gd name="T145" fmla="*/ 0 h 138"/>
                <a:gd name="T146" fmla="*/ 122 w 122"/>
                <a:gd name="T147" fmla="*/ 138 h 1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2" h="138">
                  <a:moveTo>
                    <a:pt x="62" y="138"/>
                  </a:moveTo>
                  <a:lnTo>
                    <a:pt x="62" y="138"/>
                  </a:lnTo>
                  <a:lnTo>
                    <a:pt x="44" y="136"/>
                  </a:lnTo>
                  <a:lnTo>
                    <a:pt x="28" y="130"/>
                  </a:lnTo>
                  <a:lnTo>
                    <a:pt x="16" y="122"/>
                  </a:lnTo>
                  <a:lnTo>
                    <a:pt x="8" y="112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78"/>
                  </a:lnTo>
                  <a:lnTo>
                    <a:pt x="34" y="90"/>
                  </a:lnTo>
                  <a:lnTo>
                    <a:pt x="38" y="98"/>
                  </a:lnTo>
                  <a:lnTo>
                    <a:pt x="42" y="104"/>
                  </a:lnTo>
                  <a:lnTo>
                    <a:pt x="46" y="108"/>
                  </a:lnTo>
                  <a:lnTo>
                    <a:pt x="54" y="110"/>
                  </a:lnTo>
                  <a:lnTo>
                    <a:pt x="62" y="110"/>
                  </a:lnTo>
                  <a:lnTo>
                    <a:pt x="70" y="110"/>
                  </a:lnTo>
                  <a:lnTo>
                    <a:pt x="76" y="106"/>
                  </a:lnTo>
                  <a:lnTo>
                    <a:pt x="82" y="102"/>
                  </a:lnTo>
                  <a:lnTo>
                    <a:pt x="86" y="96"/>
                  </a:lnTo>
                  <a:lnTo>
                    <a:pt x="88" y="88"/>
                  </a:lnTo>
                  <a:lnTo>
                    <a:pt x="90" y="78"/>
                  </a:lnTo>
                  <a:lnTo>
                    <a:pt x="90" y="0"/>
                  </a:lnTo>
                  <a:lnTo>
                    <a:pt x="122" y="0"/>
                  </a:lnTo>
                  <a:lnTo>
                    <a:pt x="122" y="82"/>
                  </a:lnTo>
                  <a:lnTo>
                    <a:pt x="120" y="96"/>
                  </a:lnTo>
                  <a:lnTo>
                    <a:pt x="116" y="110"/>
                  </a:lnTo>
                  <a:lnTo>
                    <a:pt x="108" y="120"/>
                  </a:lnTo>
                  <a:lnTo>
                    <a:pt x="96" y="130"/>
                  </a:lnTo>
                  <a:lnTo>
                    <a:pt x="80" y="136"/>
                  </a:lnTo>
                  <a:lnTo>
                    <a:pt x="62" y="138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09" name="Freeform 38"/>
            <p:cNvSpPr>
              <a:spLocks/>
            </p:cNvSpPr>
            <p:nvPr userDrawn="1"/>
          </p:nvSpPr>
          <p:spPr bwMode="auto">
            <a:xfrm>
              <a:off x="5511" y="218"/>
              <a:ext cx="123" cy="82"/>
            </a:xfrm>
            <a:custGeom>
              <a:avLst/>
              <a:gdLst>
                <a:gd name="T0" fmla="*/ 172 w 206"/>
                <a:gd name="T1" fmla="*/ 56 h 138"/>
                <a:gd name="T2" fmla="*/ 172 w 206"/>
                <a:gd name="T3" fmla="*/ 48 h 138"/>
                <a:gd name="T4" fmla="*/ 172 w 206"/>
                <a:gd name="T5" fmla="*/ 42 h 138"/>
                <a:gd name="T6" fmla="*/ 166 w 206"/>
                <a:gd name="T7" fmla="*/ 32 h 138"/>
                <a:gd name="T8" fmla="*/ 160 w 206"/>
                <a:gd name="T9" fmla="*/ 28 h 138"/>
                <a:gd name="T10" fmla="*/ 154 w 206"/>
                <a:gd name="T11" fmla="*/ 28 h 138"/>
                <a:gd name="T12" fmla="*/ 144 w 206"/>
                <a:gd name="T13" fmla="*/ 28 h 138"/>
                <a:gd name="T14" fmla="*/ 136 w 206"/>
                <a:gd name="T15" fmla="*/ 32 h 138"/>
                <a:gd name="T16" fmla="*/ 126 w 206"/>
                <a:gd name="T17" fmla="*/ 38 h 138"/>
                <a:gd name="T18" fmla="*/ 120 w 206"/>
                <a:gd name="T19" fmla="*/ 138 h 138"/>
                <a:gd name="T20" fmla="*/ 86 w 206"/>
                <a:gd name="T21" fmla="*/ 56 h 138"/>
                <a:gd name="T22" fmla="*/ 86 w 206"/>
                <a:gd name="T23" fmla="*/ 48 h 138"/>
                <a:gd name="T24" fmla="*/ 84 w 206"/>
                <a:gd name="T25" fmla="*/ 42 h 138"/>
                <a:gd name="T26" fmla="*/ 82 w 206"/>
                <a:gd name="T27" fmla="*/ 36 h 138"/>
                <a:gd name="T28" fmla="*/ 80 w 206"/>
                <a:gd name="T29" fmla="*/ 32 h 138"/>
                <a:gd name="T30" fmla="*/ 66 w 206"/>
                <a:gd name="T31" fmla="*/ 28 h 138"/>
                <a:gd name="T32" fmla="*/ 58 w 206"/>
                <a:gd name="T33" fmla="*/ 28 h 138"/>
                <a:gd name="T34" fmla="*/ 48 w 206"/>
                <a:gd name="T35" fmla="*/ 32 h 138"/>
                <a:gd name="T36" fmla="*/ 40 w 206"/>
                <a:gd name="T37" fmla="*/ 38 h 138"/>
                <a:gd name="T38" fmla="*/ 32 w 206"/>
                <a:gd name="T39" fmla="*/ 46 h 138"/>
                <a:gd name="T40" fmla="*/ 0 w 206"/>
                <a:gd name="T41" fmla="*/ 138 h 138"/>
                <a:gd name="T42" fmla="*/ 30 w 206"/>
                <a:gd name="T43" fmla="*/ 4 h 138"/>
                <a:gd name="T44" fmla="*/ 30 w 206"/>
                <a:gd name="T45" fmla="*/ 20 h 138"/>
                <a:gd name="T46" fmla="*/ 38 w 206"/>
                <a:gd name="T47" fmla="*/ 12 h 138"/>
                <a:gd name="T48" fmla="*/ 48 w 206"/>
                <a:gd name="T49" fmla="*/ 6 h 138"/>
                <a:gd name="T50" fmla="*/ 60 w 206"/>
                <a:gd name="T51" fmla="*/ 2 h 138"/>
                <a:gd name="T52" fmla="*/ 74 w 206"/>
                <a:gd name="T53" fmla="*/ 0 h 138"/>
                <a:gd name="T54" fmla="*/ 88 w 206"/>
                <a:gd name="T55" fmla="*/ 2 h 138"/>
                <a:gd name="T56" fmla="*/ 98 w 206"/>
                <a:gd name="T57" fmla="*/ 6 h 138"/>
                <a:gd name="T58" fmla="*/ 114 w 206"/>
                <a:gd name="T59" fmla="*/ 24 h 138"/>
                <a:gd name="T60" fmla="*/ 116 w 206"/>
                <a:gd name="T61" fmla="*/ 24 h 138"/>
                <a:gd name="T62" fmla="*/ 124 w 206"/>
                <a:gd name="T63" fmla="*/ 14 h 138"/>
                <a:gd name="T64" fmla="*/ 134 w 206"/>
                <a:gd name="T65" fmla="*/ 6 h 138"/>
                <a:gd name="T66" fmla="*/ 146 w 206"/>
                <a:gd name="T67" fmla="*/ 2 h 138"/>
                <a:gd name="T68" fmla="*/ 162 w 206"/>
                <a:gd name="T69" fmla="*/ 0 h 138"/>
                <a:gd name="T70" fmla="*/ 186 w 206"/>
                <a:gd name="T71" fmla="*/ 6 h 138"/>
                <a:gd name="T72" fmla="*/ 194 w 206"/>
                <a:gd name="T73" fmla="*/ 12 h 138"/>
                <a:gd name="T74" fmla="*/ 200 w 206"/>
                <a:gd name="T75" fmla="*/ 22 h 138"/>
                <a:gd name="T76" fmla="*/ 204 w 206"/>
                <a:gd name="T77" fmla="*/ 28 h 138"/>
                <a:gd name="T78" fmla="*/ 204 w 206"/>
                <a:gd name="T79" fmla="*/ 34 h 138"/>
                <a:gd name="T80" fmla="*/ 206 w 206"/>
                <a:gd name="T81" fmla="*/ 44 h 138"/>
                <a:gd name="T82" fmla="*/ 206 w 206"/>
                <a:gd name="T83" fmla="*/ 138 h 138"/>
                <a:gd name="T84" fmla="*/ 172 w 206"/>
                <a:gd name="T85" fmla="*/ 56 h 1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6"/>
                <a:gd name="T130" fmla="*/ 0 h 138"/>
                <a:gd name="T131" fmla="*/ 206 w 206"/>
                <a:gd name="T132" fmla="*/ 138 h 1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6" h="138">
                  <a:moveTo>
                    <a:pt x="172" y="56"/>
                  </a:moveTo>
                  <a:lnTo>
                    <a:pt x="172" y="56"/>
                  </a:lnTo>
                  <a:lnTo>
                    <a:pt x="172" y="48"/>
                  </a:lnTo>
                  <a:lnTo>
                    <a:pt x="172" y="42"/>
                  </a:lnTo>
                  <a:lnTo>
                    <a:pt x="170" y="36"/>
                  </a:lnTo>
                  <a:lnTo>
                    <a:pt x="166" y="32"/>
                  </a:lnTo>
                  <a:lnTo>
                    <a:pt x="160" y="28"/>
                  </a:lnTo>
                  <a:lnTo>
                    <a:pt x="154" y="28"/>
                  </a:lnTo>
                  <a:lnTo>
                    <a:pt x="144" y="28"/>
                  </a:lnTo>
                  <a:lnTo>
                    <a:pt x="136" y="32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20" y="138"/>
                  </a:lnTo>
                  <a:lnTo>
                    <a:pt x="86" y="138"/>
                  </a:lnTo>
                  <a:lnTo>
                    <a:pt x="86" y="56"/>
                  </a:lnTo>
                  <a:lnTo>
                    <a:pt x="86" y="48"/>
                  </a:lnTo>
                  <a:lnTo>
                    <a:pt x="84" y="42"/>
                  </a:lnTo>
                  <a:lnTo>
                    <a:pt x="82" y="36"/>
                  </a:lnTo>
                  <a:lnTo>
                    <a:pt x="80" y="32"/>
                  </a:lnTo>
                  <a:lnTo>
                    <a:pt x="74" y="28"/>
                  </a:lnTo>
                  <a:lnTo>
                    <a:pt x="66" y="28"/>
                  </a:lnTo>
                  <a:lnTo>
                    <a:pt x="58" y="28"/>
                  </a:lnTo>
                  <a:lnTo>
                    <a:pt x="48" y="32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32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98" y="6"/>
                  </a:lnTo>
                  <a:lnTo>
                    <a:pt x="108" y="14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24" y="14"/>
                  </a:lnTo>
                  <a:lnTo>
                    <a:pt x="134" y="6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74" y="2"/>
                  </a:lnTo>
                  <a:lnTo>
                    <a:pt x="186" y="6"/>
                  </a:lnTo>
                  <a:lnTo>
                    <a:pt x="194" y="12"/>
                  </a:lnTo>
                  <a:lnTo>
                    <a:pt x="200" y="22"/>
                  </a:lnTo>
                  <a:lnTo>
                    <a:pt x="204" y="28"/>
                  </a:lnTo>
                  <a:lnTo>
                    <a:pt x="204" y="34"/>
                  </a:lnTo>
                  <a:lnTo>
                    <a:pt x="206" y="44"/>
                  </a:lnTo>
                  <a:lnTo>
                    <a:pt x="206" y="54"/>
                  </a:lnTo>
                  <a:lnTo>
                    <a:pt x="206" y="138"/>
                  </a:lnTo>
                  <a:lnTo>
                    <a:pt x="172" y="138"/>
                  </a:lnTo>
                  <a:lnTo>
                    <a:pt x="172" y="56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10" name="Freeform 39"/>
            <p:cNvSpPr>
              <a:spLocks/>
            </p:cNvSpPr>
            <p:nvPr userDrawn="1"/>
          </p:nvSpPr>
          <p:spPr bwMode="auto">
            <a:xfrm>
              <a:off x="4653" y="175"/>
              <a:ext cx="114" cy="128"/>
            </a:xfrm>
            <a:custGeom>
              <a:avLst/>
              <a:gdLst>
                <a:gd name="T0" fmla="*/ 108 w 192"/>
                <a:gd name="T1" fmla="*/ 214 h 214"/>
                <a:gd name="T2" fmla="*/ 64 w 192"/>
                <a:gd name="T3" fmla="*/ 206 h 214"/>
                <a:gd name="T4" fmla="*/ 32 w 192"/>
                <a:gd name="T5" fmla="*/ 184 h 214"/>
                <a:gd name="T6" fmla="*/ 8 w 192"/>
                <a:gd name="T7" fmla="*/ 150 h 214"/>
                <a:gd name="T8" fmla="*/ 0 w 192"/>
                <a:gd name="T9" fmla="*/ 108 h 214"/>
                <a:gd name="T10" fmla="*/ 0 w 192"/>
                <a:gd name="T11" fmla="*/ 106 h 214"/>
                <a:gd name="T12" fmla="*/ 8 w 192"/>
                <a:gd name="T13" fmla="*/ 66 h 214"/>
                <a:gd name="T14" fmla="*/ 32 w 192"/>
                <a:gd name="T15" fmla="*/ 32 h 214"/>
                <a:gd name="T16" fmla="*/ 66 w 192"/>
                <a:gd name="T17" fmla="*/ 8 h 214"/>
                <a:gd name="T18" fmla="*/ 110 w 192"/>
                <a:gd name="T19" fmla="*/ 0 h 214"/>
                <a:gd name="T20" fmla="*/ 124 w 192"/>
                <a:gd name="T21" fmla="*/ 0 h 214"/>
                <a:gd name="T22" fmla="*/ 148 w 192"/>
                <a:gd name="T23" fmla="*/ 4 h 214"/>
                <a:gd name="T24" fmla="*/ 176 w 192"/>
                <a:gd name="T25" fmla="*/ 18 h 214"/>
                <a:gd name="T26" fmla="*/ 162 w 192"/>
                <a:gd name="T27" fmla="*/ 66 h 214"/>
                <a:gd name="T28" fmla="*/ 150 w 192"/>
                <a:gd name="T29" fmla="*/ 56 h 214"/>
                <a:gd name="T30" fmla="*/ 124 w 192"/>
                <a:gd name="T31" fmla="*/ 44 h 214"/>
                <a:gd name="T32" fmla="*/ 108 w 192"/>
                <a:gd name="T33" fmla="*/ 42 h 214"/>
                <a:gd name="T34" fmla="*/ 84 w 192"/>
                <a:gd name="T35" fmla="*/ 46 h 214"/>
                <a:gd name="T36" fmla="*/ 66 w 192"/>
                <a:gd name="T37" fmla="*/ 60 h 214"/>
                <a:gd name="T38" fmla="*/ 54 w 192"/>
                <a:gd name="T39" fmla="*/ 82 h 214"/>
                <a:gd name="T40" fmla="*/ 48 w 192"/>
                <a:gd name="T41" fmla="*/ 106 h 214"/>
                <a:gd name="T42" fmla="*/ 48 w 192"/>
                <a:gd name="T43" fmla="*/ 106 h 214"/>
                <a:gd name="T44" fmla="*/ 52 w 192"/>
                <a:gd name="T45" fmla="*/ 132 h 214"/>
                <a:gd name="T46" fmla="*/ 66 w 192"/>
                <a:gd name="T47" fmla="*/ 152 h 214"/>
                <a:gd name="T48" fmla="*/ 84 w 192"/>
                <a:gd name="T49" fmla="*/ 166 h 214"/>
                <a:gd name="T50" fmla="*/ 108 w 192"/>
                <a:gd name="T51" fmla="*/ 172 h 214"/>
                <a:gd name="T52" fmla="*/ 126 w 192"/>
                <a:gd name="T53" fmla="*/ 170 h 214"/>
                <a:gd name="T54" fmla="*/ 152 w 192"/>
                <a:gd name="T55" fmla="*/ 158 h 214"/>
                <a:gd name="T56" fmla="*/ 192 w 192"/>
                <a:gd name="T57" fmla="*/ 178 h 214"/>
                <a:gd name="T58" fmla="*/ 176 w 192"/>
                <a:gd name="T59" fmla="*/ 192 h 214"/>
                <a:gd name="T60" fmla="*/ 156 w 192"/>
                <a:gd name="T61" fmla="*/ 204 h 214"/>
                <a:gd name="T62" fmla="*/ 134 w 192"/>
                <a:gd name="T63" fmla="*/ 212 h 214"/>
                <a:gd name="T64" fmla="*/ 108 w 192"/>
                <a:gd name="T65" fmla="*/ 214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2"/>
                <a:gd name="T100" fmla="*/ 0 h 214"/>
                <a:gd name="T101" fmla="*/ 192 w 192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2" h="214">
                  <a:moveTo>
                    <a:pt x="108" y="214"/>
                  </a:moveTo>
                  <a:lnTo>
                    <a:pt x="108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2" y="184"/>
                  </a:lnTo>
                  <a:lnTo>
                    <a:pt x="18" y="168"/>
                  </a:lnTo>
                  <a:lnTo>
                    <a:pt x="8" y="150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2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8" y="4"/>
                  </a:lnTo>
                  <a:lnTo>
                    <a:pt x="158" y="8"/>
                  </a:lnTo>
                  <a:lnTo>
                    <a:pt x="176" y="18"/>
                  </a:lnTo>
                  <a:lnTo>
                    <a:pt x="190" y="32"/>
                  </a:lnTo>
                  <a:lnTo>
                    <a:pt x="162" y="66"/>
                  </a:lnTo>
                  <a:lnTo>
                    <a:pt x="150" y="56"/>
                  </a:lnTo>
                  <a:lnTo>
                    <a:pt x="138" y="48"/>
                  </a:lnTo>
                  <a:lnTo>
                    <a:pt x="124" y="44"/>
                  </a:lnTo>
                  <a:lnTo>
                    <a:pt x="108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6" y="60"/>
                  </a:lnTo>
                  <a:lnTo>
                    <a:pt x="58" y="70"/>
                  </a:lnTo>
                  <a:lnTo>
                    <a:pt x="54" y="82"/>
                  </a:lnTo>
                  <a:lnTo>
                    <a:pt x="50" y="94"/>
                  </a:lnTo>
                  <a:lnTo>
                    <a:pt x="48" y="106"/>
                  </a:lnTo>
                  <a:lnTo>
                    <a:pt x="50" y="120"/>
                  </a:lnTo>
                  <a:lnTo>
                    <a:pt x="52" y="132"/>
                  </a:lnTo>
                  <a:lnTo>
                    <a:pt x="58" y="144"/>
                  </a:lnTo>
                  <a:lnTo>
                    <a:pt x="66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08" y="172"/>
                  </a:lnTo>
                  <a:lnTo>
                    <a:pt x="126" y="170"/>
                  </a:lnTo>
                  <a:lnTo>
                    <a:pt x="138" y="166"/>
                  </a:lnTo>
                  <a:lnTo>
                    <a:pt x="152" y="158"/>
                  </a:lnTo>
                  <a:lnTo>
                    <a:pt x="164" y="148"/>
                  </a:lnTo>
                  <a:lnTo>
                    <a:pt x="192" y="17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56" y="204"/>
                  </a:lnTo>
                  <a:lnTo>
                    <a:pt x="146" y="208"/>
                  </a:lnTo>
                  <a:lnTo>
                    <a:pt x="134" y="212"/>
                  </a:lnTo>
                  <a:lnTo>
                    <a:pt x="122" y="214"/>
                  </a:lnTo>
                  <a:lnTo>
                    <a:pt x="108" y="2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11" name="Freeform 40"/>
            <p:cNvSpPr>
              <a:spLocks noEditPoints="1"/>
            </p:cNvSpPr>
            <p:nvPr userDrawn="1"/>
          </p:nvSpPr>
          <p:spPr bwMode="auto">
            <a:xfrm>
              <a:off x="4781" y="175"/>
              <a:ext cx="131" cy="128"/>
            </a:xfrm>
            <a:custGeom>
              <a:avLst/>
              <a:gdLst>
                <a:gd name="T0" fmla="*/ 110 w 220"/>
                <a:gd name="T1" fmla="*/ 214 h 214"/>
                <a:gd name="T2" fmla="*/ 64 w 220"/>
                <a:gd name="T3" fmla="*/ 206 h 214"/>
                <a:gd name="T4" fmla="*/ 30 w 220"/>
                <a:gd name="T5" fmla="*/ 182 h 214"/>
                <a:gd name="T6" fmla="*/ 8 w 220"/>
                <a:gd name="T7" fmla="*/ 148 h 214"/>
                <a:gd name="T8" fmla="*/ 0 w 220"/>
                <a:gd name="T9" fmla="*/ 108 h 214"/>
                <a:gd name="T10" fmla="*/ 0 w 220"/>
                <a:gd name="T11" fmla="*/ 106 h 214"/>
                <a:gd name="T12" fmla="*/ 8 w 220"/>
                <a:gd name="T13" fmla="*/ 66 h 214"/>
                <a:gd name="T14" fmla="*/ 30 w 220"/>
                <a:gd name="T15" fmla="*/ 32 h 214"/>
                <a:gd name="T16" fmla="*/ 66 w 220"/>
                <a:gd name="T17" fmla="*/ 8 h 214"/>
                <a:gd name="T18" fmla="*/ 110 w 220"/>
                <a:gd name="T19" fmla="*/ 0 h 214"/>
                <a:gd name="T20" fmla="*/ 132 w 220"/>
                <a:gd name="T21" fmla="*/ 2 h 214"/>
                <a:gd name="T22" fmla="*/ 172 w 220"/>
                <a:gd name="T23" fmla="*/ 18 h 214"/>
                <a:gd name="T24" fmla="*/ 202 w 220"/>
                <a:gd name="T25" fmla="*/ 46 h 214"/>
                <a:gd name="T26" fmla="*/ 218 w 220"/>
                <a:gd name="T27" fmla="*/ 84 h 214"/>
                <a:gd name="T28" fmla="*/ 220 w 220"/>
                <a:gd name="T29" fmla="*/ 106 h 214"/>
                <a:gd name="T30" fmla="*/ 218 w 220"/>
                <a:gd name="T31" fmla="*/ 128 h 214"/>
                <a:gd name="T32" fmla="*/ 202 w 220"/>
                <a:gd name="T33" fmla="*/ 166 h 214"/>
                <a:gd name="T34" fmla="*/ 172 w 220"/>
                <a:gd name="T35" fmla="*/ 196 h 214"/>
                <a:gd name="T36" fmla="*/ 132 w 220"/>
                <a:gd name="T37" fmla="*/ 212 h 214"/>
                <a:gd name="T38" fmla="*/ 110 w 220"/>
                <a:gd name="T39" fmla="*/ 214 h 214"/>
                <a:gd name="T40" fmla="*/ 172 w 220"/>
                <a:gd name="T41" fmla="*/ 106 h 214"/>
                <a:gd name="T42" fmla="*/ 168 w 220"/>
                <a:gd name="T43" fmla="*/ 82 h 214"/>
                <a:gd name="T44" fmla="*/ 154 w 220"/>
                <a:gd name="T45" fmla="*/ 60 h 214"/>
                <a:gd name="T46" fmla="*/ 134 w 220"/>
                <a:gd name="T47" fmla="*/ 46 h 214"/>
                <a:gd name="T48" fmla="*/ 110 w 220"/>
                <a:gd name="T49" fmla="*/ 42 h 214"/>
                <a:gd name="T50" fmla="*/ 96 w 220"/>
                <a:gd name="T51" fmla="*/ 42 h 214"/>
                <a:gd name="T52" fmla="*/ 74 w 220"/>
                <a:gd name="T53" fmla="*/ 52 h 214"/>
                <a:gd name="T54" fmla="*/ 56 w 220"/>
                <a:gd name="T55" fmla="*/ 70 h 214"/>
                <a:gd name="T56" fmla="*/ 48 w 220"/>
                <a:gd name="T57" fmla="*/ 94 h 214"/>
                <a:gd name="T58" fmla="*/ 46 w 220"/>
                <a:gd name="T59" fmla="*/ 106 h 214"/>
                <a:gd name="T60" fmla="*/ 48 w 220"/>
                <a:gd name="T61" fmla="*/ 120 h 214"/>
                <a:gd name="T62" fmla="*/ 56 w 220"/>
                <a:gd name="T63" fmla="*/ 144 h 214"/>
                <a:gd name="T64" fmla="*/ 74 w 220"/>
                <a:gd name="T65" fmla="*/ 160 h 214"/>
                <a:gd name="T66" fmla="*/ 96 w 220"/>
                <a:gd name="T67" fmla="*/ 170 h 214"/>
                <a:gd name="T68" fmla="*/ 110 w 220"/>
                <a:gd name="T69" fmla="*/ 172 h 214"/>
                <a:gd name="T70" fmla="*/ 134 w 220"/>
                <a:gd name="T71" fmla="*/ 166 h 214"/>
                <a:gd name="T72" fmla="*/ 154 w 220"/>
                <a:gd name="T73" fmla="*/ 154 h 214"/>
                <a:gd name="T74" fmla="*/ 168 w 220"/>
                <a:gd name="T75" fmla="*/ 132 h 214"/>
                <a:gd name="T76" fmla="*/ 172 w 220"/>
                <a:gd name="T77" fmla="*/ 108 h 21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20"/>
                <a:gd name="T118" fmla="*/ 0 h 214"/>
                <a:gd name="T119" fmla="*/ 220 w 220"/>
                <a:gd name="T120" fmla="*/ 214 h 21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20" h="214">
                  <a:moveTo>
                    <a:pt x="110" y="214"/>
                  </a:moveTo>
                  <a:lnTo>
                    <a:pt x="110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0" y="182"/>
                  </a:lnTo>
                  <a:lnTo>
                    <a:pt x="16" y="168"/>
                  </a:lnTo>
                  <a:lnTo>
                    <a:pt x="8" y="148"/>
                  </a:lnTo>
                  <a:lnTo>
                    <a:pt x="2" y="128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32" y="2"/>
                  </a:lnTo>
                  <a:lnTo>
                    <a:pt x="154" y="8"/>
                  </a:lnTo>
                  <a:lnTo>
                    <a:pt x="172" y="18"/>
                  </a:lnTo>
                  <a:lnTo>
                    <a:pt x="188" y="30"/>
                  </a:lnTo>
                  <a:lnTo>
                    <a:pt x="202" y="46"/>
                  </a:lnTo>
                  <a:lnTo>
                    <a:pt x="212" y="64"/>
                  </a:lnTo>
                  <a:lnTo>
                    <a:pt x="218" y="84"/>
                  </a:lnTo>
                  <a:lnTo>
                    <a:pt x="220" y="106"/>
                  </a:lnTo>
                  <a:lnTo>
                    <a:pt x="218" y="128"/>
                  </a:lnTo>
                  <a:lnTo>
                    <a:pt x="212" y="148"/>
                  </a:lnTo>
                  <a:lnTo>
                    <a:pt x="202" y="166"/>
                  </a:lnTo>
                  <a:lnTo>
                    <a:pt x="188" y="182"/>
                  </a:lnTo>
                  <a:lnTo>
                    <a:pt x="172" y="196"/>
                  </a:lnTo>
                  <a:lnTo>
                    <a:pt x="154" y="206"/>
                  </a:lnTo>
                  <a:lnTo>
                    <a:pt x="132" y="212"/>
                  </a:lnTo>
                  <a:lnTo>
                    <a:pt x="110" y="214"/>
                  </a:lnTo>
                  <a:close/>
                  <a:moveTo>
                    <a:pt x="172" y="106"/>
                  </a:moveTo>
                  <a:lnTo>
                    <a:pt x="172" y="106"/>
                  </a:lnTo>
                  <a:lnTo>
                    <a:pt x="170" y="94"/>
                  </a:lnTo>
                  <a:lnTo>
                    <a:pt x="168" y="82"/>
                  </a:lnTo>
                  <a:lnTo>
                    <a:pt x="162" y="70"/>
                  </a:lnTo>
                  <a:lnTo>
                    <a:pt x="154" y="60"/>
                  </a:lnTo>
                  <a:lnTo>
                    <a:pt x="146" y="52"/>
                  </a:lnTo>
                  <a:lnTo>
                    <a:pt x="134" y="46"/>
                  </a:lnTo>
                  <a:lnTo>
                    <a:pt x="122" y="42"/>
                  </a:lnTo>
                  <a:lnTo>
                    <a:pt x="110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4" y="60"/>
                  </a:lnTo>
                  <a:lnTo>
                    <a:pt x="56" y="70"/>
                  </a:lnTo>
                  <a:lnTo>
                    <a:pt x="52" y="82"/>
                  </a:lnTo>
                  <a:lnTo>
                    <a:pt x="48" y="94"/>
                  </a:lnTo>
                  <a:lnTo>
                    <a:pt x="46" y="106"/>
                  </a:lnTo>
                  <a:lnTo>
                    <a:pt x="48" y="120"/>
                  </a:lnTo>
                  <a:lnTo>
                    <a:pt x="52" y="132"/>
                  </a:lnTo>
                  <a:lnTo>
                    <a:pt x="56" y="144"/>
                  </a:lnTo>
                  <a:lnTo>
                    <a:pt x="64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2" y="170"/>
                  </a:lnTo>
                  <a:lnTo>
                    <a:pt x="134" y="166"/>
                  </a:lnTo>
                  <a:lnTo>
                    <a:pt x="146" y="160"/>
                  </a:lnTo>
                  <a:lnTo>
                    <a:pt x="154" y="154"/>
                  </a:lnTo>
                  <a:lnTo>
                    <a:pt x="162" y="144"/>
                  </a:lnTo>
                  <a:lnTo>
                    <a:pt x="168" y="132"/>
                  </a:lnTo>
                  <a:lnTo>
                    <a:pt x="170" y="120"/>
                  </a:lnTo>
                  <a:lnTo>
                    <a:pt x="172" y="108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12" name="Freeform 41"/>
            <p:cNvSpPr>
              <a:spLocks noEditPoints="1"/>
            </p:cNvSpPr>
            <p:nvPr userDrawn="1"/>
          </p:nvSpPr>
          <p:spPr bwMode="auto">
            <a:xfrm>
              <a:off x="4937" y="178"/>
              <a:ext cx="98" cy="122"/>
            </a:xfrm>
            <a:custGeom>
              <a:avLst/>
              <a:gdLst>
                <a:gd name="T0" fmla="*/ 80 w 164"/>
                <a:gd name="T1" fmla="*/ 144 h 206"/>
                <a:gd name="T2" fmla="*/ 46 w 164"/>
                <a:gd name="T3" fmla="*/ 144 h 206"/>
                <a:gd name="T4" fmla="*/ 46 w 164"/>
                <a:gd name="T5" fmla="*/ 206 h 206"/>
                <a:gd name="T6" fmla="*/ 0 w 164"/>
                <a:gd name="T7" fmla="*/ 206 h 206"/>
                <a:gd name="T8" fmla="*/ 0 w 164"/>
                <a:gd name="T9" fmla="*/ 0 h 206"/>
                <a:gd name="T10" fmla="*/ 86 w 164"/>
                <a:gd name="T11" fmla="*/ 0 h 206"/>
                <a:gd name="T12" fmla="*/ 86 w 164"/>
                <a:gd name="T13" fmla="*/ 0 h 206"/>
                <a:gd name="T14" fmla="*/ 104 w 164"/>
                <a:gd name="T15" fmla="*/ 0 h 206"/>
                <a:gd name="T16" fmla="*/ 118 w 164"/>
                <a:gd name="T17" fmla="*/ 4 h 206"/>
                <a:gd name="T18" fmla="*/ 132 w 164"/>
                <a:gd name="T19" fmla="*/ 10 h 206"/>
                <a:gd name="T20" fmla="*/ 144 w 164"/>
                <a:gd name="T21" fmla="*/ 20 h 206"/>
                <a:gd name="T22" fmla="*/ 152 w 164"/>
                <a:gd name="T23" fmla="*/ 30 h 206"/>
                <a:gd name="T24" fmla="*/ 160 w 164"/>
                <a:gd name="T25" fmla="*/ 42 h 206"/>
                <a:gd name="T26" fmla="*/ 164 w 164"/>
                <a:gd name="T27" fmla="*/ 56 h 206"/>
                <a:gd name="T28" fmla="*/ 164 w 164"/>
                <a:gd name="T29" fmla="*/ 70 h 206"/>
                <a:gd name="T30" fmla="*/ 164 w 164"/>
                <a:gd name="T31" fmla="*/ 72 h 206"/>
                <a:gd name="T32" fmla="*/ 164 w 164"/>
                <a:gd name="T33" fmla="*/ 72 h 206"/>
                <a:gd name="T34" fmla="*/ 164 w 164"/>
                <a:gd name="T35" fmla="*/ 88 h 206"/>
                <a:gd name="T36" fmla="*/ 158 w 164"/>
                <a:gd name="T37" fmla="*/ 104 h 206"/>
                <a:gd name="T38" fmla="*/ 150 w 164"/>
                <a:gd name="T39" fmla="*/ 116 h 206"/>
                <a:gd name="T40" fmla="*/ 140 w 164"/>
                <a:gd name="T41" fmla="*/ 126 h 206"/>
                <a:gd name="T42" fmla="*/ 128 w 164"/>
                <a:gd name="T43" fmla="*/ 134 h 206"/>
                <a:gd name="T44" fmla="*/ 114 w 164"/>
                <a:gd name="T45" fmla="*/ 140 h 206"/>
                <a:gd name="T46" fmla="*/ 98 w 164"/>
                <a:gd name="T47" fmla="*/ 144 h 206"/>
                <a:gd name="T48" fmla="*/ 80 w 164"/>
                <a:gd name="T49" fmla="*/ 144 h 206"/>
                <a:gd name="T50" fmla="*/ 80 w 164"/>
                <a:gd name="T51" fmla="*/ 144 h 206"/>
                <a:gd name="T52" fmla="*/ 118 w 164"/>
                <a:gd name="T53" fmla="*/ 72 h 206"/>
                <a:gd name="T54" fmla="*/ 118 w 164"/>
                <a:gd name="T55" fmla="*/ 72 h 206"/>
                <a:gd name="T56" fmla="*/ 118 w 164"/>
                <a:gd name="T57" fmla="*/ 64 h 206"/>
                <a:gd name="T58" fmla="*/ 116 w 164"/>
                <a:gd name="T59" fmla="*/ 58 h 206"/>
                <a:gd name="T60" fmla="*/ 112 w 164"/>
                <a:gd name="T61" fmla="*/ 52 h 206"/>
                <a:gd name="T62" fmla="*/ 108 w 164"/>
                <a:gd name="T63" fmla="*/ 48 h 206"/>
                <a:gd name="T64" fmla="*/ 104 w 164"/>
                <a:gd name="T65" fmla="*/ 44 h 206"/>
                <a:gd name="T66" fmla="*/ 96 w 164"/>
                <a:gd name="T67" fmla="*/ 42 h 206"/>
                <a:gd name="T68" fmla="*/ 82 w 164"/>
                <a:gd name="T69" fmla="*/ 40 h 206"/>
                <a:gd name="T70" fmla="*/ 46 w 164"/>
                <a:gd name="T71" fmla="*/ 40 h 206"/>
                <a:gd name="T72" fmla="*/ 46 w 164"/>
                <a:gd name="T73" fmla="*/ 104 h 206"/>
                <a:gd name="T74" fmla="*/ 82 w 164"/>
                <a:gd name="T75" fmla="*/ 104 h 206"/>
                <a:gd name="T76" fmla="*/ 82 w 164"/>
                <a:gd name="T77" fmla="*/ 104 h 206"/>
                <a:gd name="T78" fmla="*/ 90 w 164"/>
                <a:gd name="T79" fmla="*/ 104 h 206"/>
                <a:gd name="T80" fmla="*/ 98 w 164"/>
                <a:gd name="T81" fmla="*/ 102 h 206"/>
                <a:gd name="T82" fmla="*/ 104 w 164"/>
                <a:gd name="T83" fmla="*/ 98 h 206"/>
                <a:gd name="T84" fmla="*/ 110 w 164"/>
                <a:gd name="T85" fmla="*/ 94 h 206"/>
                <a:gd name="T86" fmla="*/ 114 w 164"/>
                <a:gd name="T87" fmla="*/ 90 h 206"/>
                <a:gd name="T88" fmla="*/ 116 w 164"/>
                <a:gd name="T89" fmla="*/ 84 h 206"/>
                <a:gd name="T90" fmla="*/ 118 w 164"/>
                <a:gd name="T91" fmla="*/ 78 h 206"/>
                <a:gd name="T92" fmla="*/ 118 w 164"/>
                <a:gd name="T93" fmla="*/ 72 h 206"/>
                <a:gd name="T94" fmla="*/ 118 w 164"/>
                <a:gd name="T95" fmla="*/ 72 h 20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4"/>
                <a:gd name="T145" fmla="*/ 0 h 206"/>
                <a:gd name="T146" fmla="*/ 164 w 164"/>
                <a:gd name="T147" fmla="*/ 206 h 20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4" h="206">
                  <a:moveTo>
                    <a:pt x="80" y="144"/>
                  </a:moveTo>
                  <a:lnTo>
                    <a:pt x="46" y="144"/>
                  </a:lnTo>
                  <a:lnTo>
                    <a:pt x="46" y="206"/>
                  </a:lnTo>
                  <a:lnTo>
                    <a:pt x="0" y="20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104" y="0"/>
                  </a:lnTo>
                  <a:lnTo>
                    <a:pt x="118" y="4"/>
                  </a:lnTo>
                  <a:lnTo>
                    <a:pt x="132" y="10"/>
                  </a:lnTo>
                  <a:lnTo>
                    <a:pt x="144" y="20"/>
                  </a:lnTo>
                  <a:lnTo>
                    <a:pt x="152" y="30"/>
                  </a:lnTo>
                  <a:lnTo>
                    <a:pt x="160" y="42"/>
                  </a:lnTo>
                  <a:lnTo>
                    <a:pt x="164" y="56"/>
                  </a:lnTo>
                  <a:lnTo>
                    <a:pt x="164" y="70"/>
                  </a:lnTo>
                  <a:lnTo>
                    <a:pt x="164" y="72"/>
                  </a:lnTo>
                  <a:lnTo>
                    <a:pt x="164" y="88"/>
                  </a:lnTo>
                  <a:lnTo>
                    <a:pt x="158" y="104"/>
                  </a:lnTo>
                  <a:lnTo>
                    <a:pt x="150" y="116"/>
                  </a:lnTo>
                  <a:lnTo>
                    <a:pt x="140" y="126"/>
                  </a:lnTo>
                  <a:lnTo>
                    <a:pt x="128" y="134"/>
                  </a:lnTo>
                  <a:lnTo>
                    <a:pt x="114" y="140"/>
                  </a:lnTo>
                  <a:lnTo>
                    <a:pt x="98" y="144"/>
                  </a:lnTo>
                  <a:lnTo>
                    <a:pt x="80" y="144"/>
                  </a:lnTo>
                  <a:close/>
                  <a:moveTo>
                    <a:pt x="118" y="72"/>
                  </a:moveTo>
                  <a:lnTo>
                    <a:pt x="118" y="72"/>
                  </a:lnTo>
                  <a:lnTo>
                    <a:pt x="118" y="64"/>
                  </a:lnTo>
                  <a:lnTo>
                    <a:pt x="116" y="58"/>
                  </a:lnTo>
                  <a:lnTo>
                    <a:pt x="112" y="52"/>
                  </a:lnTo>
                  <a:lnTo>
                    <a:pt x="108" y="48"/>
                  </a:lnTo>
                  <a:lnTo>
                    <a:pt x="104" y="44"/>
                  </a:lnTo>
                  <a:lnTo>
                    <a:pt x="96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04"/>
                  </a:lnTo>
                  <a:lnTo>
                    <a:pt x="82" y="104"/>
                  </a:lnTo>
                  <a:lnTo>
                    <a:pt x="90" y="104"/>
                  </a:lnTo>
                  <a:lnTo>
                    <a:pt x="98" y="102"/>
                  </a:lnTo>
                  <a:lnTo>
                    <a:pt x="104" y="98"/>
                  </a:lnTo>
                  <a:lnTo>
                    <a:pt x="110" y="94"/>
                  </a:lnTo>
                  <a:lnTo>
                    <a:pt x="114" y="90"/>
                  </a:lnTo>
                  <a:lnTo>
                    <a:pt x="116" y="84"/>
                  </a:lnTo>
                  <a:lnTo>
                    <a:pt x="118" y="78"/>
                  </a:lnTo>
                  <a:lnTo>
                    <a:pt x="118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13" name="Freeform 42"/>
            <p:cNvSpPr>
              <a:spLocks noEditPoints="1"/>
            </p:cNvSpPr>
            <p:nvPr userDrawn="1"/>
          </p:nvSpPr>
          <p:spPr bwMode="auto">
            <a:xfrm>
              <a:off x="5057" y="178"/>
              <a:ext cx="114" cy="122"/>
            </a:xfrm>
            <a:custGeom>
              <a:avLst/>
              <a:gdLst>
                <a:gd name="T0" fmla="*/ 82 w 192"/>
                <a:gd name="T1" fmla="*/ 206 h 206"/>
                <a:gd name="T2" fmla="*/ 0 w 192"/>
                <a:gd name="T3" fmla="*/ 206 h 206"/>
                <a:gd name="T4" fmla="*/ 0 w 192"/>
                <a:gd name="T5" fmla="*/ 0 h 206"/>
                <a:gd name="T6" fmla="*/ 82 w 192"/>
                <a:gd name="T7" fmla="*/ 0 h 206"/>
                <a:gd name="T8" fmla="*/ 82 w 192"/>
                <a:gd name="T9" fmla="*/ 0 h 206"/>
                <a:gd name="T10" fmla="*/ 104 w 192"/>
                <a:gd name="T11" fmla="*/ 2 h 206"/>
                <a:gd name="T12" fmla="*/ 126 w 192"/>
                <a:gd name="T13" fmla="*/ 6 h 206"/>
                <a:gd name="T14" fmla="*/ 146 w 192"/>
                <a:gd name="T15" fmla="*/ 16 h 206"/>
                <a:gd name="T16" fmla="*/ 162 w 192"/>
                <a:gd name="T17" fmla="*/ 28 h 206"/>
                <a:gd name="T18" fmla="*/ 174 w 192"/>
                <a:gd name="T19" fmla="*/ 44 h 206"/>
                <a:gd name="T20" fmla="*/ 184 w 192"/>
                <a:gd name="T21" fmla="*/ 62 h 206"/>
                <a:gd name="T22" fmla="*/ 190 w 192"/>
                <a:gd name="T23" fmla="*/ 82 h 206"/>
                <a:gd name="T24" fmla="*/ 192 w 192"/>
                <a:gd name="T25" fmla="*/ 102 h 206"/>
                <a:gd name="T26" fmla="*/ 192 w 192"/>
                <a:gd name="T27" fmla="*/ 102 h 206"/>
                <a:gd name="T28" fmla="*/ 192 w 192"/>
                <a:gd name="T29" fmla="*/ 102 h 206"/>
                <a:gd name="T30" fmla="*/ 190 w 192"/>
                <a:gd name="T31" fmla="*/ 124 h 206"/>
                <a:gd name="T32" fmla="*/ 184 w 192"/>
                <a:gd name="T33" fmla="*/ 144 h 206"/>
                <a:gd name="T34" fmla="*/ 174 w 192"/>
                <a:gd name="T35" fmla="*/ 162 h 206"/>
                <a:gd name="T36" fmla="*/ 162 w 192"/>
                <a:gd name="T37" fmla="*/ 176 h 206"/>
                <a:gd name="T38" fmla="*/ 146 w 192"/>
                <a:gd name="T39" fmla="*/ 190 h 206"/>
                <a:gd name="T40" fmla="*/ 126 w 192"/>
                <a:gd name="T41" fmla="*/ 198 h 206"/>
                <a:gd name="T42" fmla="*/ 104 w 192"/>
                <a:gd name="T43" fmla="*/ 204 h 206"/>
                <a:gd name="T44" fmla="*/ 82 w 192"/>
                <a:gd name="T45" fmla="*/ 206 h 206"/>
                <a:gd name="T46" fmla="*/ 82 w 192"/>
                <a:gd name="T47" fmla="*/ 206 h 206"/>
                <a:gd name="T48" fmla="*/ 144 w 192"/>
                <a:gd name="T49" fmla="*/ 102 h 206"/>
                <a:gd name="T50" fmla="*/ 144 w 192"/>
                <a:gd name="T51" fmla="*/ 102 h 206"/>
                <a:gd name="T52" fmla="*/ 142 w 192"/>
                <a:gd name="T53" fmla="*/ 90 h 206"/>
                <a:gd name="T54" fmla="*/ 140 w 192"/>
                <a:gd name="T55" fmla="*/ 78 h 206"/>
                <a:gd name="T56" fmla="*/ 134 w 192"/>
                <a:gd name="T57" fmla="*/ 66 h 206"/>
                <a:gd name="T58" fmla="*/ 126 w 192"/>
                <a:gd name="T59" fmla="*/ 58 h 206"/>
                <a:gd name="T60" fmla="*/ 118 w 192"/>
                <a:gd name="T61" fmla="*/ 50 h 206"/>
                <a:gd name="T62" fmla="*/ 106 w 192"/>
                <a:gd name="T63" fmla="*/ 44 h 206"/>
                <a:gd name="T64" fmla="*/ 94 w 192"/>
                <a:gd name="T65" fmla="*/ 42 h 206"/>
                <a:gd name="T66" fmla="*/ 82 w 192"/>
                <a:gd name="T67" fmla="*/ 40 h 206"/>
                <a:gd name="T68" fmla="*/ 46 w 192"/>
                <a:gd name="T69" fmla="*/ 40 h 206"/>
                <a:gd name="T70" fmla="*/ 46 w 192"/>
                <a:gd name="T71" fmla="*/ 166 h 206"/>
                <a:gd name="T72" fmla="*/ 82 w 192"/>
                <a:gd name="T73" fmla="*/ 166 h 206"/>
                <a:gd name="T74" fmla="*/ 82 w 192"/>
                <a:gd name="T75" fmla="*/ 166 h 206"/>
                <a:gd name="T76" fmla="*/ 94 w 192"/>
                <a:gd name="T77" fmla="*/ 164 h 206"/>
                <a:gd name="T78" fmla="*/ 106 w 192"/>
                <a:gd name="T79" fmla="*/ 160 h 206"/>
                <a:gd name="T80" fmla="*/ 118 w 192"/>
                <a:gd name="T81" fmla="*/ 156 h 206"/>
                <a:gd name="T82" fmla="*/ 126 w 192"/>
                <a:gd name="T83" fmla="*/ 148 h 206"/>
                <a:gd name="T84" fmla="*/ 134 w 192"/>
                <a:gd name="T85" fmla="*/ 140 h 206"/>
                <a:gd name="T86" fmla="*/ 140 w 192"/>
                <a:gd name="T87" fmla="*/ 128 h 206"/>
                <a:gd name="T88" fmla="*/ 142 w 192"/>
                <a:gd name="T89" fmla="*/ 116 h 206"/>
                <a:gd name="T90" fmla="*/ 144 w 192"/>
                <a:gd name="T91" fmla="*/ 104 h 206"/>
                <a:gd name="T92" fmla="*/ 144 w 192"/>
                <a:gd name="T93" fmla="*/ 102 h 2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92"/>
                <a:gd name="T142" fmla="*/ 0 h 206"/>
                <a:gd name="T143" fmla="*/ 192 w 192"/>
                <a:gd name="T144" fmla="*/ 206 h 20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92" h="206">
                  <a:moveTo>
                    <a:pt x="82" y="206"/>
                  </a:moveTo>
                  <a:lnTo>
                    <a:pt x="0" y="2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6" y="16"/>
                  </a:lnTo>
                  <a:lnTo>
                    <a:pt x="162" y="28"/>
                  </a:lnTo>
                  <a:lnTo>
                    <a:pt x="174" y="44"/>
                  </a:lnTo>
                  <a:lnTo>
                    <a:pt x="184" y="62"/>
                  </a:lnTo>
                  <a:lnTo>
                    <a:pt x="190" y="82"/>
                  </a:lnTo>
                  <a:lnTo>
                    <a:pt x="192" y="102"/>
                  </a:lnTo>
                  <a:lnTo>
                    <a:pt x="190" y="124"/>
                  </a:lnTo>
                  <a:lnTo>
                    <a:pt x="184" y="144"/>
                  </a:lnTo>
                  <a:lnTo>
                    <a:pt x="174" y="162"/>
                  </a:lnTo>
                  <a:lnTo>
                    <a:pt x="162" y="176"/>
                  </a:lnTo>
                  <a:lnTo>
                    <a:pt x="146" y="190"/>
                  </a:lnTo>
                  <a:lnTo>
                    <a:pt x="126" y="198"/>
                  </a:lnTo>
                  <a:lnTo>
                    <a:pt x="104" y="204"/>
                  </a:lnTo>
                  <a:lnTo>
                    <a:pt x="82" y="206"/>
                  </a:lnTo>
                  <a:close/>
                  <a:moveTo>
                    <a:pt x="144" y="102"/>
                  </a:moveTo>
                  <a:lnTo>
                    <a:pt x="144" y="102"/>
                  </a:lnTo>
                  <a:lnTo>
                    <a:pt x="142" y="90"/>
                  </a:lnTo>
                  <a:lnTo>
                    <a:pt x="140" y="78"/>
                  </a:lnTo>
                  <a:lnTo>
                    <a:pt x="134" y="66"/>
                  </a:lnTo>
                  <a:lnTo>
                    <a:pt x="126" y="58"/>
                  </a:lnTo>
                  <a:lnTo>
                    <a:pt x="118" y="50"/>
                  </a:lnTo>
                  <a:lnTo>
                    <a:pt x="106" y="44"/>
                  </a:lnTo>
                  <a:lnTo>
                    <a:pt x="94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66"/>
                  </a:lnTo>
                  <a:lnTo>
                    <a:pt x="82" y="166"/>
                  </a:lnTo>
                  <a:lnTo>
                    <a:pt x="94" y="164"/>
                  </a:lnTo>
                  <a:lnTo>
                    <a:pt x="106" y="160"/>
                  </a:lnTo>
                  <a:lnTo>
                    <a:pt x="118" y="156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28"/>
                  </a:lnTo>
                  <a:lnTo>
                    <a:pt x="142" y="116"/>
                  </a:lnTo>
                  <a:lnTo>
                    <a:pt x="144" y="104"/>
                  </a:lnTo>
                  <a:lnTo>
                    <a:pt x="144" y="10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41714" name="Freeform 43"/>
            <p:cNvSpPr>
              <a:spLocks noEditPoints="1"/>
            </p:cNvSpPr>
            <p:nvPr userDrawn="1"/>
          </p:nvSpPr>
          <p:spPr bwMode="auto">
            <a:xfrm>
              <a:off x="5624" y="184"/>
              <a:ext cx="37" cy="17"/>
            </a:xfrm>
            <a:custGeom>
              <a:avLst/>
              <a:gdLst>
                <a:gd name="T0" fmla="*/ 24 w 62"/>
                <a:gd name="T1" fmla="*/ 6 h 30"/>
                <a:gd name="T2" fmla="*/ 16 w 62"/>
                <a:gd name="T3" fmla="*/ 6 h 30"/>
                <a:gd name="T4" fmla="*/ 16 w 62"/>
                <a:gd name="T5" fmla="*/ 30 h 30"/>
                <a:gd name="T6" fmla="*/ 8 w 62"/>
                <a:gd name="T7" fmla="*/ 30 h 30"/>
                <a:gd name="T8" fmla="*/ 8 w 62"/>
                <a:gd name="T9" fmla="*/ 6 h 30"/>
                <a:gd name="T10" fmla="*/ 0 w 62"/>
                <a:gd name="T11" fmla="*/ 6 h 30"/>
                <a:gd name="T12" fmla="*/ 0 w 62"/>
                <a:gd name="T13" fmla="*/ 0 h 30"/>
                <a:gd name="T14" fmla="*/ 24 w 62"/>
                <a:gd name="T15" fmla="*/ 0 h 30"/>
                <a:gd name="T16" fmla="*/ 24 w 62"/>
                <a:gd name="T17" fmla="*/ 6 h 30"/>
                <a:gd name="T18" fmla="*/ 62 w 62"/>
                <a:gd name="T19" fmla="*/ 30 h 30"/>
                <a:gd name="T20" fmla="*/ 56 w 62"/>
                <a:gd name="T21" fmla="*/ 30 h 30"/>
                <a:gd name="T22" fmla="*/ 56 w 62"/>
                <a:gd name="T23" fmla="*/ 6 h 30"/>
                <a:gd name="T24" fmla="*/ 56 w 62"/>
                <a:gd name="T25" fmla="*/ 6 h 30"/>
                <a:gd name="T26" fmla="*/ 48 w 62"/>
                <a:gd name="T27" fmla="*/ 30 h 30"/>
                <a:gd name="T28" fmla="*/ 42 w 62"/>
                <a:gd name="T29" fmla="*/ 30 h 30"/>
                <a:gd name="T30" fmla="*/ 34 w 62"/>
                <a:gd name="T31" fmla="*/ 6 h 30"/>
                <a:gd name="T32" fmla="*/ 34 w 62"/>
                <a:gd name="T33" fmla="*/ 6 h 30"/>
                <a:gd name="T34" fmla="*/ 34 w 62"/>
                <a:gd name="T35" fmla="*/ 30 h 30"/>
                <a:gd name="T36" fmla="*/ 28 w 62"/>
                <a:gd name="T37" fmla="*/ 30 h 30"/>
                <a:gd name="T38" fmla="*/ 28 w 62"/>
                <a:gd name="T39" fmla="*/ 0 h 30"/>
                <a:gd name="T40" fmla="*/ 38 w 62"/>
                <a:gd name="T41" fmla="*/ 0 h 30"/>
                <a:gd name="T42" fmla="*/ 46 w 62"/>
                <a:gd name="T43" fmla="*/ 18 h 30"/>
                <a:gd name="T44" fmla="*/ 52 w 62"/>
                <a:gd name="T45" fmla="*/ 0 h 30"/>
                <a:gd name="T46" fmla="*/ 62 w 62"/>
                <a:gd name="T47" fmla="*/ 0 h 30"/>
                <a:gd name="T48" fmla="*/ 62 w 62"/>
                <a:gd name="T49" fmla="*/ 30 h 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2"/>
                <a:gd name="T76" fmla="*/ 0 h 30"/>
                <a:gd name="T77" fmla="*/ 62 w 62"/>
                <a:gd name="T78" fmla="*/ 30 h 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2" h="30">
                  <a:moveTo>
                    <a:pt x="24" y="6"/>
                  </a:moveTo>
                  <a:lnTo>
                    <a:pt x="16" y="6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  <a:moveTo>
                    <a:pt x="62" y="30"/>
                  </a:moveTo>
                  <a:lnTo>
                    <a:pt x="56" y="30"/>
                  </a:lnTo>
                  <a:lnTo>
                    <a:pt x="56" y="6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34" y="6"/>
                  </a:lnTo>
                  <a:lnTo>
                    <a:pt x="34" y="30"/>
                  </a:lnTo>
                  <a:lnTo>
                    <a:pt x="28" y="3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18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</p:grpSp>
      <p:sp>
        <p:nvSpPr>
          <p:cNvPr id="541715" name="AutoShape 31"/>
          <p:cNvSpPr>
            <a:spLocks noChangeAspect="1" noChangeArrowheads="1" noTextEdit="1"/>
          </p:cNvSpPr>
          <p:nvPr/>
        </p:nvSpPr>
        <p:spPr bwMode="auto">
          <a:xfrm>
            <a:off x="5484813" y="206375"/>
            <a:ext cx="33686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65100"/>
            <a:ext cx="70167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325" y="1574800"/>
            <a:ext cx="84248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xx</a:t>
            </a:r>
          </a:p>
          <a:p>
            <a:pPr lvl="3"/>
            <a:endParaRPr lang="en-US"/>
          </a:p>
          <a:p>
            <a:pPr lvl="3"/>
            <a:r>
              <a:rPr lang="en-US"/>
              <a:t>xx</a:t>
            </a:r>
          </a:p>
        </p:txBody>
      </p:sp>
      <p:sp>
        <p:nvSpPr>
          <p:cNvPr id="5417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1950" y="6286500"/>
            <a:ext cx="376078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>
            <a:lvl1pPr>
              <a:buClr>
                <a:srgbClr val="FFFFFF"/>
              </a:buClr>
              <a:buFont typeface="Arial" pitchFamily="34" charset="0"/>
              <a:buNone/>
              <a:defRPr sz="900">
                <a:solidFill>
                  <a:srgbClr val="FFFFFF"/>
                </a:solidFill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4171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2788" y="6340475"/>
            <a:ext cx="1692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FFFFFF"/>
              </a:buClr>
              <a:buFont typeface="Arial" pitchFamily="34" charset="0"/>
              <a:buNone/>
              <a:defRPr sz="900" b="0">
                <a:solidFill>
                  <a:srgbClr val="FFFFFF"/>
                </a:solidFill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D9632271-EDFE-480B-8BBF-D6142E870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2" r:id="rId1"/>
    <p:sldLayoutId id="2147485103" r:id="rId2"/>
    <p:sldLayoutId id="2147485104" r:id="rId3"/>
    <p:sldLayoutId id="2147485105" r:id="rId4"/>
    <p:sldLayoutId id="2147485106" r:id="rId5"/>
    <p:sldLayoutId id="2147485107" r:id="rId6"/>
    <p:sldLayoutId id="2147485108" r:id="rId7"/>
    <p:sldLayoutId id="2147485109" r:id="rId8"/>
    <p:sldLayoutId id="2147485110" r:id="rId9"/>
    <p:sldLayoutId id="2147485111" r:id="rId10"/>
    <p:sldLayoutId id="2147485112" r:id="rId11"/>
  </p:sldLayoutIdLst>
  <p:transition/>
  <p:txStyles>
    <p:titleStyle>
      <a:lvl1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l" defTabSz="785813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l" defTabSz="785813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l" defTabSz="785813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l" defTabSz="785813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233363" indent="-233363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SzPct val="75000"/>
        <a:buFont typeface="Wingdings" pitchFamily="2" charset="2"/>
        <a:buChar char="l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539750" indent="-152400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Font typeface="Arial" pitchFamily="34" charset="0"/>
        <a:buChar char="–"/>
        <a:defRPr sz="1600">
          <a:solidFill>
            <a:schemeClr val="bg1"/>
          </a:solidFill>
          <a:latin typeface="+mn-lt"/>
        </a:defRPr>
      </a:lvl2pPr>
      <a:lvl3pPr marL="849313" indent="-152400" algn="l" defTabSz="785813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1400">
          <a:solidFill>
            <a:schemeClr val="bg1"/>
          </a:solidFill>
          <a:latin typeface="+mn-lt"/>
        </a:defRPr>
      </a:lvl3pPr>
      <a:lvl4pPr marL="1196975" indent="-193675" algn="l" defTabSz="785813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</a:defRPr>
      </a:lvl4pPr>
      <a:lvl5pPr marL="14636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1920875" indent="-152400" algn="l" defTabSz="78581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378075" indent="-152400" algn="l" defTabSz="78581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2835275" indent="-152400" algn="l" defTabSz="78581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292475" indent="-152400" algn="l" defTabSz="785813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ChangeArrowheads="1"/>
          </p:cNvSpPr>
          <p:nvPr/>
        </p:nvSpPr>
        <p:spPr bwMode="invGray">
          <a:xfrm>
            <a:off x="0" y="0"/>
            <a:ext cx="9144000" cy="6872288"/>
          </a:xfrm>
          <a:prstGeom prst="rect">
            <a:avLst/>
          </a:prstGeom>
          <a:gradFill rotWithShape="1">
            <a:gsLst>
              <a:gs pos="0">
                <a:srgbClr val="03397B"/>
              </a:gs>
              <a:gs pos="100000">
                <a:srgbClr val="01193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 b="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282575" y="1381125"/>
            <a:ext cx="8594725" cy="4764088"/>
            <a:chOff x="178" y="870"/>
            <a:chExt cx="5414" cy="3001"/>
          </a:xfrm>
        </p:grpSpPr>
        <p:sp>
          <p:nvSpPr>
            <p:cNvPr id="564228" name="Line 4"/>
            <p:cNvSpPr>
              <a:spLocks noChangeShapeType="1"/>
            </p:cNvSpPr>
            <p:nvPr userDrawn="1"/>
          </p:nvSpPr>
          <p:spPr bwMode="auto">
            <a:xfrm>
              <a:off x="178" y="3871"/>
              <a:ext cx="5414" cy="0"/>
            </a:xfrm>
            <a:prstGeom prst="line">
              <a:avLst/>
            </a:prstGeom>
            <a:noFill/>
            <a:ln w="28575">
              <a:solidFill>
                <a:srgbClr val="F8964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4229" name="Line 5"/>
            <p:cNvSpPr>
              <a:spLocks noChangeShapeType="1"/>
            </p:cNvSpPr>
            <p:nvPr userDrawn="1"/>
          </p:nvSpPr>
          <p:spPr bwMode="auto">
            <a:xfrm>
              <a:off x="178" y="870"/>
              <a:ext cx="5414" cy="0"/>
            </a:xfrm>
            <a:prstGeom prst="line">
              <a:avLst/>
            </a:prstGeom>
            <a:noFill/>
            <a:ln w="28575">
              <a:solidFill>
                <a:srgbClr val="F8964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412" name="Group 31"/>
          <p:cNvGrpSpPr>
            <a:grpSpLocks/>
          </p:cNvGrpSpPr>
          <p:nvPr/>
        </p:nvGrpSpPr>
        <p:grpSpPr bwMode="auto">
          <a:xfrm>
            <a:off x="7297738" y="176213"/>
            <a:ext cx="1757362" cy="406400"/>
            <a:chOff x="4597" y="111"/>
            <a:chExt cx="1107" cy="256"/>
          </a:xfrm>
        </p:grpSpPr>
        <p:sp>
          <p:nvSpPr>
            <p:cNvPr id="56423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4597" y="111"/>
              <a:ext cx="110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4232" name="Freeform 33"/>
            <p:cNvSpPr>
              <a:spLocks/>
            </p:cNvSpPr>
            <p:nvPr userDrawn="1"/>
          </p:nvSpPr>
          <p:spPr bwMode="auto">
            <a:xfrm>
              <a:off x="4597" y="111"/>
              <a:ext cx="1107" cy="256"/>
            </a:xfrm>
            <a:custGeom>
              <a:avLst/>
              <a:gdLst>
                <a:gd name="T0" fmla="*/ 1524 w 1862"/>
                <a:gd name="T1" fmla="*/ 0 h 430"/>
                <a:gd name="T2" fmla="*/ 1804 w 1862"/>
                <a:gd name="T3" fmla="*/ 22 h 430"/>
                <a:gd name="T4" fmla="*/ 1810 w 1862"/>
                <a:gd name="T5" fmla="*/ 22 h 430"/>
                <a:gd name="T6" fmla="*/ 1824 w 1862"/>
                <a:gd name="T7" fmla="*/ 28 h 430"/>
                <a:gd name="T8" fmla="*/ 1834 w 1862"/>
                <a:gd name="T9" fmla="*/ 36 h 430"/>
                <a:gd name="T10" fmla="*/ 1838 w 1862"/>
                <a:gd name="T11" fmla="*/ 48 h 430"/>
                <a:gd name="T12" fmla="*/ 1840 w 1862"/>
                <a:gd name="T13" fmla="*/ 376 h 430"/>
                <a:gd name="T14" fmla="*/ 1838 w 1862"/>
                <a:gd name="T15" fmla="*/ 382 h 430"/>
                <a:gd name="T16" fmla="*/ 1834 w 1862"/>
                <a:gd name="T17" fmla="*/ 394 h 430"/>
                <a:gd name="T18" fmla="*/ 1824 w 1862"/>
                <a:gd name="T19" fmla="*/ 402 h 430"/>
                <a:gd name="T20" fmla="*/ 1810 w 1862"/>
                <a:gd name="T21" fmla="*/ 408 h 430"/>
                <a:gd name="T22" fmla="*/ 58 w 1862"/>
                <a:gd name="T23" fmla="*/ 408 h 430"/>
                <a:gd name="T24" fmla="*/ 50 w 1862"/>
                <a:gd name="T25" fmla="*/ 408 h 430"/>
                <a:gd name="T26" fmla="*/ 38 w 1862"/>
                <a:gd name="T27" fmla="*/ 402 h 430"/>
                <a:gd name="T28" fmla="*/ 28 w 1862"/>
                <a:gd name="T29" fmla="*/ 394 h 430"/>
                <a:gd name="T30" fmla="*/ 22 w 1862"/>
                <a:gd name="T31" fmla="*/ 382 h 430"/>
                <a:gd name="T32" fmla="*/ 22 w 1862"/>
                <a:gd name="T33" fmla="*/ 54 h 430"/>
                <a:gd name="T34" fmla="*/ 22 w 1862"/>
                <a:gd name="T35" fmla="*/ 48 h 430"/>
                <a:gd name="T36" fmla="*/ 28 w 1862"/>
                <a:gd name="T37" fmla="*/ 36 h 430"/>
                <a:gd name="T38" fmla="*/ 38 w 1862"/>
                <a:gd name="T39" fmla="*/ 28 h 430"/>
                <a:gd name="T40" fmla="*/ 50 w 1862"/>
                <a:gd name="T41" fmla="*/ 22 h 430"/>
                <a:gd name="T42" fmla="*/ 1386 w 1862"/>
                <a:gd name="T43" fmla="*/ 22 h 430"/>
                <a:gd name="T44" fmla="*/ 58 w 1862"/>
                <a:gd name="T45" fmla="*/ 0 h 430"/>
                <a:gd name="T46" fmla="*/ 46 w 1862"/>
                <a:gd name="T47" fmla="*/ 0 h 430"/>
                <a:gd name="T48" fmla="*/ 26 w 1862"/>
                <a:gd name="T49" fmla="*/ 8 h 430"/>
                <a:gd name="T50" fmla="*/ 10 w 1862"/>
                <a:gd name="T51" fmla="*/ 24 h 430"/>
                <a:gd name="T52" fmla="*/ 2 w 1862"/>
                <a:gd name="T53" fmla="*/ 44 h 430"/>
                <a:gd name="T54" fmla="*/ 0 w 1862"/>
                <a:gd name="T55" fmla="*/ 376 h 430"/>
                <a:gd name="T56" fmla="*/ 2 w 1862"/>
                <a:gd name="T57" fmla="*/ 386 h 430"/>
                <a:gd name="T58" fmla="*/ 10 w 1862"/>
                <a:gd name="T59" fmla="*/ 406 h 430"/>
                <a:gd name="T60" fmla="*/ 26 w 1862"/>
                <a:gd name="T61" fmla="*/ 420 h 430"/>
                <a:gd name="T62" fmla="*/ 46 w 1862"/>
                <a:gd name="T63" fmla="*/ 430 h 430"/>
                <a:gd name="T64" fmla="*/ 1804 w 1862"/>
                <a:gd name="T65" fmla="*/ 430 h 430"/>
                <a:gd name="T66" fmla="*/ 1814 w 1862"/>
                <a:gd name="T67" fmla="*/ 430 h 430"/>
                <a:gd name="T68" fmla="*/ 1836 w 1862"/>
                <a:gd name="T69" fmla="*/ 420 h 430"/>
                <a:gd name="T70" fmla="*/ 1852 w 1862"/>
                <a:gd name="T71" fmla="*/ 406 h 430"/>
                <a:gd name="T72" fmla="*/ 1860 w 1862"/>
                <a:gd name="T73" fmla="*/ 386 h 430"/>
                <a:gd name="T74" fmla="*/ 1862 w 1862"/>
                <a:gd name="T75" fmla="*/ 54 h 430"/>
                <a:gd name="T76" fmla="*/ 1860 w 1862"/>
                <a:gd name="T77" fmla="*/ 44 h 430"/>
                <a:gd name="T78" fmla="*/ 1852 w 1862"/>
                <a:gd name="T79" fmla="*/ 24 h 430"/>
                <a:gd name="T80" fmla="*/ 1836 w 1862"/>
                <a:gd name="T81" fmla="*/ 8 h 430"/>
                <a:gd name="T82" fmla="*/ 1814 w 1862"/>
                <a:gd name="T83" fmla="*/ 0 h 430"/>
                <a:gd name="T84" fmla="*/ 1804 w 1862"/>
                <a:gd name="T85" fmla="*/ 0 h 4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62"/>
                <a:gd name="T130" fmla="*/ 0 h 430"/>
                <a:gd name="T131" fmla="*/ 1862 w 1862"/>
                <a:gd name="T132" fmla="*/ 430 h 43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62" h="430">
                  <a:moveTo>
                    <a:pt x="1804" y="0"/>
                  </a:moveTo>
                  <a:lnTo>
                    <a:pt x="1524" y="0"/>
                  </a:lnTo>
                  <a:lnTo>
                    <a:pt x="1508" y="22"/>
                  </a:lnTo>
                  <a:lnTo>
                    <a:pt x="1804" y="22"/>
                  </a:lnTo>
                  <a:lnTo>
                    <a:pt x="1810" y="22"/>
                  </a:lnTo>
                  <a:lnTo>
                    <a:pt x="1818" y="24"/>
                  </a:lnTo>
                  <a:lnTo>
                    <a:pt x="1824" y="28"/>
                  </a:lnTo>
                  <a:lnTo>
                    <a:pt x="1830" y="32"/>
                  </a:lnTo>
                  <a:lnTo>
                    <a:pt x="1834" y="36"/>
                  </a:lnTo>
                  <a:lnTo>
                    <a:pt x="1836" y="42"/>
                  </a:lnTo>
                  <a:lnTo>
                    <a:pt x="1838" y="48"/>
                  </a:lnTo>
                  <a:lnTo>
                    <a:pt x="1840" y="54"/>
                  </a:lnTo>
                  <a:lnTo>
                    <a:pt x="1840" y="376"/>
                  </a:lnTo>
                  <a:lnTo>
                    <a:pt x="1838" y="382"/>
                  </a:lnTo>
                  <a:lnTo>
                    <a:pt x="1836" y="388"/>
                  </a:lnTo>
                  <a:lnTo>
                    <a:pt x="1834" y="394"/>
                  </a:lnTo>
                  <a:lnTo>
                    <a:pt x="1830" y="398"/>
                  </a:lnTo>
                  <a:lnTo>
                    <a:pt x="1824" y="402"/>
                  </a:lnTo>
                  <a:lnTo>
                    <a:pt x="1818" y="406"/>
                  </a:lnTo>
                  <a:lnTo>
                    <a:pt x="1810" y="408"/>
                  </a:lnTo>
                  <a:lnTo>
                    <a:pt x="1804" y="408"/>
                  </a:lnTo>
                  <a:lnTo>
                    <a:pt x="58" y="408"/>
                  </a:lnTo>
                  <a:lnTo>
                    <a:pt x="50" y="408"/>
                  </a:lnTo>
                  <a:lnTo>
                    <a:pt x="44" y="406"/>
                  </a:lnTo>
                  <a:lnTo>
                    <a:pt x="38" y="402"/>
                  </a:lnTo>
                  <a:lnTo>
                    <a:pt x="32" y="398"/>
                  </a:lnTo>
                  <a:lnTo>
                    <a:pt x="28" y="394"/>
                  </a:lnTo>
                  <a:lnTo>
                    <a:pt x="24" y="388"/>
                  </a:lnTo>
                  <a:lnTo>
                    <a:pt x="22" y="382"/>
                  </a:lnTo>
                  <a:lnTo>
                    <a:pt x="22" y="376"/>
                  </a:lnTo>
                  <a:lnTo>
                    <a:pt x="22" y="54"/>
                  </a:lnTo>
                  <a:lnTo>
                    <a:pt x="22" y="48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2" y="32"/>
                  </a:lnTo>
                  <a:lnTo>
                    <a:pt x="38" y="28"/>
                  </a:lnTo>
                  <a:lnTo>
                    <a:pt x="44" y="24"/>
                  </a:lnTo>
                  <a:lnTo>
                    <a:pt x="50" y="22"/>
                  </a:lnTo>
                  <a:lnTo>
                    <a:pt x="58" y="22"/>
                  </a:lnTo>
                  <a:lnTo>
                    <a:pt x="1386" y="22"/>
                  </a:lnTo>
                  <a:lnTo>
                    <a:pt x="1402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8"/>
                  </a:lnTo>
                  <a:lnTo>
                    <a:pt x="18" y="16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2" y="44"/>
                  </a:lnTo>
                  <a:lnTo>
                    <a:pt x="0" y="54"/>
                  </a:lnTo>
                  <a:lnTo>
                    <a:pt x="0" y="376"/>
                  </a:lnTo>
                  <a:lnTo>
                    <a:pt x="2" y="386"/>
                  </a:lnTo>
                  <a:lnTo>
                    <a:pt x="4" y="398"/>
                  </a:lnTo>
                  <a:lnTo>
                    <a:pt x="10" y="406"/>
                  </a:lnTo>
                  <a:lnTo>
                    <a:pt x="18" y="414"/>
                  </a:lnTo>
                  <a:lnTo>
                    <a:pt x="26" y="420"/>
                  </a:lnTo>
                  <a:lnTo>
                    <a:pt x="36" y="426"/>
                  </a:lnTo>
                  <a:lnTo>
                    <a:pt x="46" y="430"/>
                  </a:lnTo>
                  <a:lnTo>
                    <a:pt x="58" y="430"/>
                  </a:lnTo>
                  <a:lnTo>
                    <a:pt x="1804" y="430"/>
                  </a:lnTo>
                  <a:lnTo>
                    <a:pt x="1814" y="430"/>
                  </a:lnTo>
                  <a:lnTo>
                    <a:pt x="1826" y="426"/>
                  </a:lnTo>
                  <a:lnTo>
                    <a:pt x="1836" y="420"/>
                  </a:lnTo>
                  <a:lnTo>
                    <a:pt x="1844" y="414"/>
                  </a:lnTo>
                  <a:lnTo>
                    <a:pt x="1852" y="406"/>
                  </a:lnTo>
                  <a:lnTo>
                    <a:pt x="1856" y="398"/>
                  </a:lnTo>
                  <a:lnTo>
                    <a:pt x="1860" y="386"/>
                  </a:lnTo>
                  <a:lnTo>
                    <a:pt x="1862" y="376"/>
                  </a:lnTo>
                  <a:lnTo>
                    <a:pt x="1862" y="54"/>
                  </a:lnTo>
                  <a:lnTo>
                    <a:pt x="1860" y="44"/>
                  </a:lnTo>
                  <a:lnTo>
                    <a:pt x="1856" y="32"/>
                  </a:lnTo>
                  <a:lnTo>
                    <a:pt x="1852" y="24"/>
                  </a:lnTo>
                  <a:lnTo>
                    <a:pt x="1844" y="16"/>
                  </a:lnTo>
                  <a:lnTo>
                    <a:pt x="1836" y="8"/>
                  </a:lnTo>
                  <a:lnTo>
                    <a:pt x="1826" y="4"/>
                  </a:lnTo>
                  <a:lnTo>
                    <a:pt x="1814" y="0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3" name="Freeform 34"/>
            <p:cNvSpPr>
              <a:spLocks/>
            </p:cNvSpPr>
            <p:nvPr userDrawn="1"/>
          </p:nvSpPr>
          <p:spPr bwMode="auto">
            <a:xfrm>
              <a:off x="5201" y="179"/>
              <a:ext cx="61" cy="121"/>
            </a:xfrm>
            <a:custGeom>
              <a:avLst/>
              <a:gdLst>
                <a:gd name="T0" fmla="*/ 102 w 102"/>
                <a:gd name="T1" fmla="*/ 30 h 204"/>
                <a:gd name="T2" fmla="*/ 102 w 102"/>
                <a:gd name="T3" fmla="*/ 30 h 204"/>
                <a:gd name="T4" fmla="*/ 90 w 102"/>
                <a:gd name="T5" fmla="*/ 26 h 204"/>
                <a:gd name="T6" fmla="*/ 90 w 102"/>
                <a:gd name="T7" fmla="*/ 26 h 204"/>
                <a:gd name="T8" fmla="*/ 80 w 102"/>
                <a:gd name="T9" fmla="*/ 26 h 204"/>
                <a:gd name="T10" fmla="*/ 80 w 102"/>
                <a:gd name="T11" fmla="*/ 26 h 204"/>
                <a:gd name="T12" fmla="*/ 70 w 102"/>
                <a:gd name="T13" fmla="*/ 28 h 204"/>
                <a:gd name="T14" fmla="*/ 70 w 102"/>
                <a:gd name="T15" fmla="*/ 28 h 204"/>
                <a:gd name="T16" fmla="*/ 62 w 102"/>
                <a:gd name="T17" fmla="*/ 32 h 204"/>
                <a:gd name="T18" fmla="*/ 62 w 102"/>
                <a:gd name="T19" fmla="*/ 32 h 204"/>
                <a:gd name="T20" fmla="*/ 58 w 102"/>
                <a:gd name="T21" fmla="*/ 40 h 204"/>
                <a:gd name="T22" fmla="*/ 58 w 102"/>
                <a:gd name="T23" fmla="*/ 40 h 204"/>
                <a:gd name="T24" fmla="*/ 56 w 102"/>
                <a:gd name="T25" fmla="*/ 52 h 204"/>
                <a:gd name="T26" fmla="*/ 56 w 102"/>
                <a:gd name="T27" fmla="*/ 70 h 204"/>
                <a:gd name="T28" fmla="*/ 90 w 102"/>
                <a:gd name="T29" fmla="*/ 70 h 204"/>
                <a:gd name="T30" fmla="*/ 90 w 102"/>
                <a:gd name="T31" fmla="*/ 96 h 204"/>
                <a:gd name="T32" fmla="*/ 56 w 102"/>
                <a:gd name="T33" fmla="*/ 96 h 204"/>
                <a:gd name="T34" fmla="*/ 56 w 102"/>
                <a:gd name="T35" fmla="*/ 204 h 204"/>
                <a:gd name="T36" fmla="*/ 24 w 102"/>
                <a:gd name="T37" fmla="*/ 204 h 204"/>
                <a:gd name="T38" fmla="*/ 24 w 102"/>
                <a:gd name="T39" fmla="*/ 96 h 204"/>
                <a:gd name="T40" fmla="*/ 0 w 102"/>
                <a:gd name="T41" fmla="*/ 96 h 204"/>
                <a:gd name="T42" fmla="*/ 0 w 102"/>
                <a:gd name="T43" fmla="*/ 70 h 204"/>
                <a:gd name="T44" fmla="*/ 24 w 102"/>
                <a:gd name="T45" fmla="*/ 70 h 204"/>
                <a:gd name="T46" fmla="*/ 24 w 102"/>
                <a:gd name="T47" fmla="*/ 54 h 204"/>
                <a:gd name="T48" fmla="*/ 24 w 102"/>
                <a:gd name="T49" fmla="*/ 54 h 204"/>
                <a:gd name="T50" fmla="*/ 24 w 102"/>
                <a:gd name="T51" fmla="*/ 40 h 204"/>
                <a:gd name="T52" fmla="*/ 28 w 102"/>
                <a:gd name="T53" fmla="*/ 28 h 204"/>
                <a:gd name="T54" fmla="*/ 28 w 102"/>
                <a:gd name="T55" fmla="*/ 28 h 204"/>
                <a:gd name="T56" fmla="*/ 32 w 102"/>
                <a:gd name="T57" fmla="*/ 20 h 204"/>
                <a:gd name="T58" fmla="*/ 38 w 102"/>
                <a:gd name="T59" fmla="*/ 12 h 204"/>
                <a:gd name="T60" fmla="*/ 38 w 102"/>
                <a:gd name="T61" fmla="*/ 12 h 204"/>
                <a:gd name="T62" fmla="*/ 46 w 102"/>
                <a:gd name="T63" fmla="*/ 6 h 204"/>
                <a:gd name="T64" fmla="*/ 56 w 102"/>
                <a:gd name="T65" fmla="*/ 2 h 204"/>
                <a:gd name="T66" fmla="*/ 56 w 102"/>
                <a:gd name="T67" fmla="*/ 2 h 204"/>
                <a:gd name="T68" fmla="*/ 66 w 102"/>
                <a:gd name="T69" fmla="*/ 0 h 204"/>
                <a:gd name="T70" fmla="*/ 76 w 102"/>
                <a:gd name="T71" fmla="*/ 0 h 204"/>
                <a:gd name="T72" fmla="*/ 76 w 102"/>
                <a:gd name="T73" fmla="*/ 0 h 204"/>
                <a:gd name="T74" fmla="*/ 90 w 102"/>
                <a:gd name="T75" fmla="*/ 0 h 204"/>
                <a:gd name="T76" fmla="*/ 90 w 102"/>
                <a:gd name="T77" fmla="*/ 0 h 204"/>
                <a:gd name="T78" fmla="*/ 102 w 102"/>
                <a:gd name="T79" fmla="*/ 4 h 204"/>
                <a:gd name="T80" fmla="*/ 102 w 102"/>
                <a:gd name="T81" fmla="*/ 30 h 2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2"/>
                <a:gd name="T124" fmla="*/ 0 h 204"/>
                <a:gd name="T125" fmla="*/ 102 w 102"/>
                <a:gd name="T126" fmla="*/ 204 h 20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2" h="204">
                  <a:moveTo>
                    <a:pt x="102" y="30"/>
                  </a:moveTo>
                  <a:lnTo>
                    <a:pt x="102" y="30"/>
                  </a:lnTo>
                  <a:lnTo>
                    <a:pt x="90" y="26"/>
                  </a:lnTo>
                  <a:lnTo>
                    <a:pt x="80" y="26"/>
                  </a:lnTo>
                  <a:lnTo>
                    <a:pt x="70" y="28"/>
                  </a:lnTo>
                  <a:lnTo>
                    <a:pt x="62" y="32"/>
                  </a:lnTo>
                  <a:lnTo>
                    <a:pt x="58" y="40"/>
                  </a:lnTo>
                  <a:lnTo>
                    <a:pt x="56" y="52"/>
                  </a:lnTo>
                  <a:lnTo>
                    <a:pt x="56" y="70"/>
                  </a:lnTo>
                  <a:lnTo>
                    <a:pt x="90" y="70"/>
                  </a:lnTo>
                  <a:lnTo>
                    <a:pt x="90" y="96"/>
                  </a:lnTo>
                  <a:lnTo>
                    <a:pt x="56" y="96"/>
                  </a:lnTo>
                  <a:lnTo>
                    <a:pt x="56" y="204"/>
                  </a:lnTo>
                  <a:lnTo>
                    <a:pt x="24" y="204"/>
                  </a:lnTo>
                  <a:lnTo>
                    <a:pt x="24" y="96"/>
                  </a:lnTo>
                  <a:lnTo>
                    <a:pt x="0" y="96"/>
                  </a:lnTo>
                  <a:lnTo>
                    <a:pt x="0" y="70"/>
                  </a:lnTo>
                  <a:lnTo>
                    <a:pt x="24" y="70"/>
                  </a:lnTo>
                  <a:lnTo>
                    <a:pt x="24" y="54"/>
                  </a:lnTo>
                  <a:lnTo>
                    <a:pt x="24" y="40"/>
                  </a:lnTo>
                  <a:lnTo>
                    <a:pt x="28" y="28"/>
                  </a:lnTo>
                  <a:lnTo>
                    <a:pt x="32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6" y="2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02" y="4"/>
                  </a:lnTo>
                  <a:lnTo>
                    <a:pt x="10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4" name="Freeform 35"/>
            <p:cNvSpPr>
              <a:spLocks noEditPoints="1"/>
            </p:cNvSpPr>
            <p:nvPr userDrawn="1"/>
          </p:nvSpPr>
          <p:spPr bwMode="auto">
            <a:xfrm>
              <a:off x="5263" y="218"/>
              <a:ext cx="81" cy="85"/>
            </a:xfrm>
            <a:custGeom>
              <a:avLst/>
              <a:gdLst>
                <a:gd name="T0" fmla="*/ 136 w 136"/>
                <a:gd name="T1" fmla="*/ 70 h 142"/>
                <a:gd name="T2" fmla="*/ 130 w 136"/>
                <a:gd name="T3" fmla="*/ 100 h 142"/>
                <a:gd name="T4" fmla="*/ 124 w 136"/>
                <a:gd name="T5" fmla="*/ 112 h 142"/>
                <a:gd name="T6" fmla="*/ 116 w 136"/>
                <a:gd name="T7" fmla="*/ 122 h 142"/>
                <a:gd name="T8" fmla="*/ 96 w 136"/>
                <a:gd name="T9" fmla="*/ 136 h 142"/>
                <a:gd name="T10" fmla="*/ 82 w 136"/>
                <a:gd name="T11" fmla="*/ 140 h 142"/>
                <a:gd name="T12" fmla="*/ 68 w 136"/>
                <a:gd name="T13" fmla="*/ 142 h 142"/>
                <a:gd name="T14" fmla="*/ 40 w 136"/>
                <a:gd name="T15" fmla="*/ 136 h 142"/>
                <a:gd name="T16" fmla="*/ 28 w 136"/>
                <a:gd name="T17" fmla="*/ 130 h 142"/>
                <a:gd name="T18" fmla="*/ 18 w 136"/>
                <a:gd name="T19" fmla="*/ 122 h 142"/>
                <a:gd name="T20" fmla="*/ 4 w 136"/>
                <a:gd name="T21" fmla="*/ 100 h 142"/>
                <a:gd name="T22" fmla="*/ 0 w 136"/>
                <a:gd name="T23" fmla="*/ 86 h 142"/>
                <a:gd name="T24" fmla="*/ 0 w 136"/>
                <a:gd name="T25" fmla="*/ 70 h 142"/>
                <a:gd name="T26" fmla="*/ 4 w 136"/>
                <a:gd name="T27" fmla="*/ 42 h 142"/>
                <a:gd name="T28" fmla="*/ 10 w 136"/>
                <a:gd name="T29" fmla="*/ 30 h 142"/>
                <a:gd name="T30" fmla="*/ 18 w 136"/>
                <a:gd name="T31" fmla="*/ 20 h 142"/>
                <a:gd name="T32" fmla="*/ 40 w 136"/>
                <a:gd name="T33" fmla="*/ 4 h 142"/>
                <a:gd name="T34" fmla="*/ 52 w 136"/>
                <a:gd name="T35" fmla="*/ 2 h 142"/>
                <a:gd name="T36" fmla="*/ 68 w 136"/>
                <a:gd name="T37" fmla="*/ 0 h 142"/>
                <a:gd name="T38" fmla="*/ 96 w 136"/>
                <a:gd name="T39" fmla="*/ 4 h 142"/>
                <a:gd name="T40" fmla="*/ 108 w 136"/>
                <a:gd name="T41" fmla="*/ 10 h 142"/>
                <a:gd name="T42" fmla="*/ 118 w 136"/>
                <a:gd name="T43" fmla="*/ 20 h 142"/>
                <a:gd name="T44" fmla="*/ 130 w 136"/>
                <a:gd name="T45" fmla="*/ 42 h 142"/>
                <a:gd name="T46" fmla="*/ 134 w 136"/>
                <a:gd name="T47" fmla="*/ 56 h 142"/>
                <a:gd name="T48" fmla="*/ 136 w 136"/>
                <a:gd name="T49" fmla="*/ 70 h 142"/>
                <a:gd name="T50" fmla="*/ 102 w 136"/>
                <a:gd name="T51" fmla="*/ 70 h 142"/>
                <a:gd name="T52" fmla="*/ 98 w 136"/>
                <a:gd name="T53" fmla="*/ 52 h 142"/>
                <a:gd name="T54" fmla="*/ 96 w 136"/>
                <a:gd name="T55" fmla="*/ 44 h 142"/>
                <a:gd name="T56" fmla="*/ 92 w 136"/>
                <a:gd name="T57" fmla="*/ 38 h 142"/>
                <a:gd name="T58" fmla="*/ 80 w 136"/>
                <a:gd name="T59" fmla="*/ 30 h 142"/>
                <a:gd name="T60" fmla="*/ 74 w 136"/>
                <a:gd name="T61" fmla="*/ 28 h 142"/>
                <a:gd name="T62" fmla="*/ 68 w 136"/>
                <a:gd name="T63" fmla="*/ 26 h 142"/>
                <a:gd name="T64" fmla="*/ 54 w 136"/>
                <a:gd name="T65" fmla="*/ 30 h 142"/>
                <a:gd name="T66" fmla="*/ 48 w 136"/>
                <a:gd name="T67" fmla="*/ 32 h 142"/>
                <a:gd name="T68" fmla="*/ 44 w 136"/>
                <a:gd name="T69" fmla="*/ 38 h 142"/>
                <a:gd name="T70" fmla="*/ 36 w 136"/>
                <a:gd name="T71" fmla="*/ 52 h 142"/>
                <a:gd name="T72" fmla="*/ 34 w 136"/>
                <a:gd name="T73" fmla="*/ 60 h 142"/>
                <a:gd name="T74" fmla="*/ 34 w 136"/>
                <a:gd name="T75" fmla="*/ 70 h 142"/>
                <a:gd name="T76" fmla="*/ 36 w 136"/>
                <a:gd name="T77" fmla="*/ 90 h 142"/>
                <a:gd name="T78" fmla="*/ 40 w 136"/>
                <a:gd name="T79" fmla="*/ 96 h 142"/>
                <a:gd name="T80" fmla="*/ 44 w 136"/>
                <a:gd name="T81" fmla="*/ 104 h 142"/>
                <a:gd name="T82" fmla="*/ 54 w 136"/>
                <a:gd name="T83" fmla="*/ 112 h 142"/>
                <a:gd name="T84" fmla="*/ 60 w 136"/>
                <a:gd name="T85" fmla="*/ 114 h 142"/>
                <a:gd name="T86" fmla="*/ 68 w 136"/>
                <a:gd name="T87" fmla="*/ 114 h 142"/>
                <a:gd name="T88" fmla="*/ 82 w 136"/>
                <a:gd name="T89" fmla="*/ 112 h 142"/>
                <a:gd name="T90" fmla="*/ 86 w 136"/>
                <a:gd name="T91" fmla="*/ 108 h 142"/>
                <a:gd name="T92" fmla="*/ 92 w 136"/>
                <a:gd name="T93" fmla="*/ 104 h 142"/>
                <a:gd name="T94" fmla="*/ 98 w 136"/>
                <a:gd name="T95" fmla="*/ 90 h 142"/>
                <a:gd name="T96" fmla="*/ 100 w 136"/>
                <a:gd name="T97" fmla="*/ 80 h 142"/>
                <a:gd name="T98" fmla="*/ 102 w 136"/>
                <a:gd name="T99" fmla="*/ 7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36"/>
                <a:gd name="T151" fmla="*/ 0 h 142"/>
                <a:gd name="T152" fmla="*/ 136 w 136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36" h="142">
                  <a:moveTo>
                    <a:pt x="136" y="70"/>
                  </a:moveTo>
                  <a:lnTo>
                    <a:pt x="136" y="70"/>
                  </a:lnTo>
                  <a:lnTo>
                    <a:pt x="134" y="86"/>
                  </a:lnTo>
                  <a:lnTo>
                    <a:pt x="130" y="100"/>
                  </a:lnTo>
                  <a:lnTo>
                    <a:pt x="124" y="112"/>
                  </a:lnTo>
                  <a:lnTo>
                    <a:pt x="116" y="122"/>
                  </a:lnTo>
                  <a:lnTo>
                    <a:pt x="108" y="130"/>
                  </a:lnTo>
                  <a:lnTo>
                    <a:pt x="96" y="136"/>
                  </a:lnTo>
                  <a:lnTo>
                    <a:pt x="82" y="140"/>
                  </a:lnTo>
                  <a:lnTo>
                    <a:pt x="68" y="142"/>
                  </a:lnTo>
                  <a:lnTo>
                    <a:pt x="52" y="140"/>
                  </a:lnTo>
                  <a:lnTo>
                    <a:pt x="40" y="136"/>
                  </a:lnTo>
                  <a:lnTo>
                    <a:pt x="28" y="130"/>
                  </a:lnTo>
                  <a:lnTo>
                    <a:pt x="18" y="122"/>
                  </a:lnTo>
                  <a:lnTo>
                    <a:pt x="10" y="112"/>
                  </a:lnTo>
                  <a:lnTo>
                    <a:pt x="4" y="100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0"/>
                  </a:lnTo>
                  <a:lnTo>
                    <a:pt x="40" y="4"/>
                  </a:lnTo>
                  <a:lnTo>
                    <a:pt x="52" y="2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6" y="4"/>
                  </a:lnTo>
                  <a:lnTo>
                    <a:pt x="108" y="10"/>
                  </a:lnTo>
                  <a:lnTo>
                    <a:pt x="118" y="20"/>
                  </a:lnTo>
                  <a:lnTo>
                    <a:pt x="124" y="30"/>
                  </a:lnTo>
                  <a:lnTo>
                    <a:pt x="130" y="42"/>
                  </a:lnTo>
                  <a:lnTo>
                    <a:pt x="134" y="56"/>
                  </a:lnTo>
                  <a:lnTo>
                    <a:pt x="136" y="70"/>
                  </a:lnTo>
                  <a:close/>
                  <a:moveTo>
                    <a:pt x="102" y="70"/>
                  </a:moveTo>
                  <a:lnTo>
                    <a:pt x="102" y="70"/>
                  </a:lnTo>
                  <a:lnTo>
                    <a:pt x="100" y="60"/>
                  </a:lnTo>
                  <a:lnTo>
                    <a:pt x="98" y="52"/>
                  </a:lnTo>
                  <a:lnTo>
                    <a:pt x="96" y="44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30"/>
                  </a:lnTo>
                  <a:lnTo>
                    <a:pt x="74" y="28"/>
                  </a:lnTo>
                  <a:lnTo>
                    <a:pt x="68" y="26"/>
                  </a:lnTo>
                  <a:lnTo>
                    <a:pt x="60" y="28"/>
                  </a:lnTo>
                  <a:lnTo>
                    <a:pt x="54" y="30"/>
                  </a:lnTo>
                  <a:lnTo>
                    <a:pt x="48" y="32"/>
                  </a:lnTo>
                  <a:lnTo>
                    <a:pt x="44" y="38"/>
                  </a:lnTo>
                  <a:lnTo>
                    <a:pt x="40" y="44"/>
                  </a:lnTo>
                  <a:lnTo>
                    <a:pt x="36" y="52"/>
                  </a:lnTo>
                  <a:lnTo>
                    <a:pt x="34" y="60"/>
                  </a:lnTo>
                  <a:lnTo>
                    <a:pt x="34" y="70"/>
                  </a:lnTo>
                  <a:lnTo>
                    <a:pt x="34" y="80"/>
                  </a:lnTo>
                  <a:lnTo>
                    <a:pt x="36" y="90"/>
                  </a:lnTo>
                  <a:lnTo>
                    <a:pt x="40" y="96"/>
                  </a:lnTo>
                  <a:lnTo>
                    <a:pt x="44" y="104"/>
                  </a:lnTo>
                  <a:lnTo>
                    <a:pt x="48" y="108"/>
                  </a:lnTo>
                  <a:lnTo>
                    <a:pt x="54" y="112"/>
                  </a:lnTo>
                  <a:lnTo>
                    <a:pt x="60" y="114"/>
                  </a:lnTo>
                  <a:lnTo>
                    <a:pt x="68" y="114"/>
                  </a:lnTo>
                  <a:lnTo>
                    <a:pt x="74" y="114"/>
                  </a:lnTo>
                  <a:lnTo>
                    <a:pt x="82" y="112"/>
                  </a:lnTo>
                  <a:lnTo>
                    <a:pt x="86" y="108"/>
                  </a:lnTo>
                  <a:lnTo>
                    <a:pt x="92" y="104"/>
                  </a:lnTo>
                  <a:lnTo>
                    <a:pt x="96" y="96"/>
                  </a:lnTo>
                  <a:lnTo>
                    <a:pt x="98" y="90"/>
                  </a:lnTo>
                  <a:lnTo>
                    <a:pt x="100" y="80"/>
                  </a:lnTo>
                  <a:lnTo>
                    <a:pt x="102" y="7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5" name="Freeform 36"/>
            <p:cNvSpPr>
              <a:spLocks/>
            </p:cNvSpPr>
            <p:nvPr userDrawn="1"/>
          </p:nvSpPr>
          <p:spPr bwMode="auto">
            <a:xfrm>
              <a:off x="5360" y="218"/>
              <a:ext cx="48" cy="82"/>
            </a:xfrm>
            <a:custGeom>
              <a:avLst/>
              <a:gdLst>
                <a:gd name="T0" fmla="*/ 80 w 80"/>
                <a:gd name="T1" fmla="*/ 30 h 138"/>
                <a:gd name="T2" fmla="*/ 78 w 80"/>
                <a:gd name="T3" fmla="*/ 30 h 138"/>
                <a:gd name="T4" fmla="*/ 78 w 80"/>
                <a:gd name="T5" fmla="*/ 30 h 138"/>
                <a:gd name="T6" fmla="*/ 64 w 80"/>
                <a:gd name="T7" fmla="*/ 30 h 138"/>
                <a:gd name="T8" fmla="*/ 50 w 80"/>
                <a:gd name="T9" fmla="*/ 34 h 138"/>
                <a:gd name="T10" fmla="*/ 50 w 80"/>
                <a:gd name="T11" fmla="*/ 34 h 138"/>
                <a:gd name="T12" fmla="*/ 40 w 80"/>
                <a:gd name="T13" fmla="*/ 40 h 138"/>
                <a:gd name="T14" fmla="*/ 34 w 80"/>
                <a:gd name="T15" fmla="*/ 48 h 138"/>
                <a:gd name="T16" fmla="*/ 34 w 80"/>
                <a:gd name="T17" fmla="*/ 138 h 138"/>
                <a:gd name="T18" fmla="*/ 0 w 80"/>
                <a:gd name="T19" fmla="*/ 138 h 138"/>
                <a:gd name="T20" fmla="*/ 0 w 80"/>
                <a:gd name="T21" fmla="*/ 4 h 138"/>
                <a:gd name="T22" fmla="*/ 30 w 80"/>
                <a:gd name="T23" fmla="*/ 4 h 138"/>
                <a:gd name="T24" fmla="*/ 30 w 80"/>
                <a:gd name="T25" fmla="*/ 18 h 138"/>
                <a:gd name="T26" fmla="*/ 30 w 80"/>
                <a:gd name="T27" fmla="*/ 20 h 138"/>
                <a:gd name="T28" fmla="*/ 30 w 80"/>
                <a:gd name="T29" fmla="*/ 20 h 138"/>
                <a:gd name="T30" fmla="*/ 38 w 80"/>
                <a:gd name="T31" fmla="*/ 12 h 138"/>
                <a:gd name="T32" fmla="*/ 46 w 80"/>
                <a:gd name="T33" fmla="*/ 6 h 138"/>
                <a:gd name="T34" fmla="*/ 46 w 80"/>
                <a:gd name="T35" fmla="*/ 6 h 138"/>
                <a:gd name="T36" fmla="*/ 58 w 80"/>
                <a:gd name="T37" fmla="*/ 2 h 138"/>
                <a:gd name="T38" fmla="*/ 72 w 80"/>
                <a:gd name="T39" fmla="*/ 0 h 138"/>
                <a:gd name="T40" fmla="*/ 72 w 80"/>
                <a:gd name="T41" fmla="*/ 0 h 138"/>
                <a:gd name="T42" fmla="*/ 80 w 80"/>
                <a:gd name="T43" fmla="*/ 0 h 138"/>
                <a:gd name="T44" fmla="*/ 80 w 80"/>
                <a:gd name="T45" fmla="*/ 30 h 1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0"/>
                <a:gd name="T70" fmla="*/ 0 h 138"/>
                <a:gd name="T71" fmla="*/ 80 w 80"/>
                <a:gd name="T72" fmla="*/ 138 h 13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0" h="138">
                  <a:moveTo>
                    <a:pt x="80" y="30"/>
                  </a:moveTo>
                  <a:lnTo>
                    <a:pt x="78" y="30"/>
                  </a:lnTo>
                  <a:lnTo>
                    <a:pt x="64" y="30"/>
                  </a:lnTo>
                  <a:lnTo>
                    <a:pt x="50" y="34"/>
                  </a:lnTo>
                  <a:lnTo>
                    <a:pt x="40" y="40"/>
                  </a:lnTo>
                  <a:lnTo>
                    <a:pt x="34" y="48"/>
                  </a:lnTo>
                  <a:lnTo>
                    <a:pt x="34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6" name="Freeform 37"/>
            <p:cNvSpPr>
              <a:spLocks/>
            </p:cNvSpPr>
            <p:nvPr userDrawn="1"/>
          </p:nvSpPr>
          <p:spPr bwMode="auto">
            <a:xfrm>
              <a:off x="5421" y="221"/>
              <a:ext cx="73" cy="82"/>
            </a:xfrm>
            <a:custGeom>
              <a:avLst/>
              <a:gdLst>
                <a:gd name="T0" fmla="*/ 62 w 122"/>
                <a:gd name="T1" fmla="*/ 138 h 138"/>
                <a:gd name="T2" fmla="*/ 62 w 122"/>
                <a:gd name="T3" fmla="*/ 138 h 138"/>
                <a:gd name="T4" fmla="*/ 44 w 122"/>
                <a:gd name="T5" fmla="*/ 136 h 138"/>
                <a:gd name="T6" fmla="*/ 28 w 122"/>
                <a:gd name="T7" fmla="*/ 130 h 138"/>
                <a:gd name="T8" fmla="*/ 28 w 122"/>
                <a:gd name="T9" fmla="*/ 130 h 138"/>
                <a:gd name="T10" fmla="*/ 16 w 122"/>
                <a:gd name="T11" fmla="*/ 122 h 138"/>
                <a:gd name="T12" fmla="*/ 8 w 122"/>
                <a:gd name="T13" fmla="*/ 112 h 138"/>
                <a:gd name="T14" fmla="*/ 8 w 122"/>
                <a:gd name="T15" fmla="*/ 112 h 138"/>
                <a:gd name="T16" fmla="*/ 2 w 122"/>
                <a:gd name="T17" fmla="*/ 98 h 138"/>
                <a:gd name="T18" fmla="*/ 2 w 122"/>
                <a:gd name="T19" fmla="*/ 98 h 138"/>
                <a:gd name="T20" fmla="*/ 0 w 122"/>
                <a:gd name="T21" fmla="*/ 82 h 138"/>
                <a:gd name="T22" fmla="*/ 0 w 122"/>
                <a:gd name="T23" fmla="*/ 0 h 138"/>
                <a:gd name="T24" fmla="*/ 34 w 122"/>
                <a:gd name="T25" fmla="*/ 0 h 138"/>
                <a:gd name="T26" fmla="*/ 34 w 122"/>
                <a:gd name="T27" fmla="*/ 78 h 138"/>
                <a:gd name="T28" fmla="*/ 34 w 122"/>
                <a:gd name="T29" fmla="*/ 78 h 138"/>
                <a:gd name="T30" fmla="*/ 34 w 122"/>
                <a:gd name="T31" fmla="*/ 90 h 138"/>
                <a:gd name="T32" fmla="*/ 34 w 122"/>
                <a:gd name="T33" fmla="*/ 90 h 138"/>
                <a:gd name="T34" fmla="*/ 38 w 122"/>
                <a:gd name="T35" fmla="*/ 98 h 138"/>
                <a:gd name="T36" fmla="*/ 38 w 122"/>
                <a:gd name="T37" fmla="*/ 98 h 138"/>
                <a:gd name="T38" fmla="*/ 42 w 122"/>
                <a:gd name="T39" fmla="*/ 104 h 138"/>
                <a:gd name="T40" fmla="*/ 46 w 122"/>
                <a:gd name="T41" fmla="*/ 108 h 138"/>
                <a:gd name="T42" fmla="*/ 46 w 122"/>
                <a:gd name="T43" fmla="*/ 108 h 138"/>
                <a:gd name="T44" fmla="*/ 54 w 122"/>
                <a:gd name="T45" fmla="*/ 110 h 138"/>
                <a:gd name="T46" fmla="*/ 62 w 122"/>
                <a:gd name="T47" fmla="*/ 110 h 138"/>
                <a:gd name="T48" fmla="*/ 62 w 122"/>
                <a:gd name="T49" fmla="*/ 110 h 138"/>
                <a:gd name="T50" fmla="*/ 70 w 122"/>
                <a:gd name="T51" fmla="*/ 110 h 138"/>
                <a:gd name="T52" fmla="*/ 76 w 122"/>
                <a:gd name="T53" fmla="*/ 106 h 138"/>
                <a:gd name="T54" fmla="*/ 76 w 122"/>
                <a:gd name="T55" fmla="*/ 106 h 138"/>
                <a:gd name="T56" fmla="*/ 82 w 122"/>
                <a:gd name="T57" fmla="*/ 102 h 138"/>
                <a:gd name="T58" fmla="*/ 86 w 122"/>
                <a:gd name="T59" fmla="*/ 96 h 138"/>
                <a:gd name="T60" fmla="*/ 86 w 122"/>
                <a:gd name="T61" fmla="*/ 96 h 138"/>
                <a:gd name="T62" fmla="*/ 88 w 122"/>
                <a:gd name="T63" fmla="*/ 88 h 138"/>
                <a:gd name="T64" fmla="*/ 90 w 122"/>
                <a:gd name="T65" fmla="*/ 78 h 138"/>
                <a:gd name="T66" fmla="*/ 90 w 122"/>
                <a:gd name="T67" fmla="*/ 0 h 138"/>
                <a:gd name="T68" fmla="*/ 122 w 122"/>
                <a:gd name="T69" fmla="*/ 0 h 138"/>
                <a:gd name="T70" fmla="*/ 122 w 122"/>
                <a:gd name="T71" fmla="*/ 82 h 138"/>
                <a:gd name="T72" fmla="*/ 122 w 122"/>
                <a:gd name="T73" fmla="*/ 82 h 138"/>
                <a:gd name="T74" fmla="*/ 120 w 122"/>
                <a:gd name="T75" fmla="*/ 96 h 138"/>
                <a:gd name="T76" fmla="*/ 116 w 122"/>
                <a:gd name="T77" fmla="*/ 110 h 138"/>
                <a:gd name="T78" fmla="*/ 116 w 122"/>
                <a:gd name="T79" fmla="*/ 110 h 138"/>
                <a:gd name="T80" fmla="*/ 108 w 122"/>
                <a:gd name="T81" fmla="*/ 120 h 138"/>
                <a:gd name="T82" fmla="*/ 108 w 122"/>
                <a:gd name="T83" fmla="*/ 120 h 138"/>
                <a:gd name="T84" fmla="*/ 96 w 122"/>
                <a:gd name="T85" fmla="*/ 130 h 138"/>
                <a:gd name="T86" fmla="*/ 96 w 122"/>
                <a:gd name="T87" fmla="*/ 130 h 138"/>
                <a:gd name="T88" fmla="*/ 80 w 122"/>
                <a:gd name="T89" fmla="*/ 136 h 138"/>
                <a:gd name="T90" fmla="*/ 80 w 122"/>
                <a:gd name="T91" fmla="*/ 136 h 138"/>
                <a:gd name="T92" fmla="*/ 62 w 122"/>
                <a:gd name="T93" fmla="*/ 138 h 138"/>
                <a:gd name="T94" fmla="*/ 62 w 122"/>
                <a:gd name="T95" fmla="*/ 138 h 1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2"/>
                <a:gd name="T145" fmla="*/ 0 h 138"/>
                <a:gd name="T146" fmla="*/ 122 w 122"/>
                <a:gd name="T147" fmla="*/ 138 h 1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2" h="138">
                  <a:moveTo>
                    <a:pt x="62" y="138"/>
                  </a:moveTo>
                  <a:lnTo>
                    <a:pt x="62" y="138"/>
                  </a:lnTo>
                  <a:lnTo>
                    <a:pt x="44" y="136"/>
                  </a:lnTo>
                  <a:lnTo>
                    <a:pt x="28" y="130"/>
                  </a:lnTo>
                  <a:lnTo>
                    <a:pt x="16" y="122"/>
                  </a:lnTo>
                  <a:lnTo>
                    <a:pt x="8" y="112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78"/>
                  </a:lnTo>
                  <a:lnTo>
                    <a:pt x="34" y="90"/>
                  </a:lnTo>
                  <a:lnTo>
                    <a:pt x="38" y="98"/>
                  </a:lnTo>
                  <a:lnTo>
                    <a:pt x="42" y="104"/>
                  </a:lnTo>
                  <a:lnTo>
                    <a:pt x="46" y="108"/>
                  </a:lnTo>
                  <a:lnTo>
                    <a:pt x="54" y="110"/>
                  </a:lnTo>
                  <a:lnTo>
                    <a:pt x="62" y="110"/>
                  </a:lnTo>
                  <a:lnTo>
                    <a:pt x="70" y="110"/>
                  </a:lnTo>
                  <a:lnTo>
                    <a:pt x="76" y="106"/>
                  </a:lnTo>
                  <a:lnTo>
                    <a:pt x="82" y="102"/>
                  </a:lnTo>
                  <a:lnTo>
                    <a:pt x="86" y="96"/>
                  </a:lnTo>
                  <a:lnTo>
                    <a:pt x="88" y="88"/>
                  </a:lnTo>
                  <a:lnTo>
                    <a:pt x="90" y="78"/>
                  </a:lnTo>
                  <a:lnTo>
                    <a:pt x="90" y="0"/>
                  </a:lnTo>
                  <a:lnTo>
                    <a:pt x="122" y="0"/>
                  </a:lnTo>
                  <a:lnTo>
                    <a:pt x="122" y="82"/>
                  </a:lnTo>
                  <a:lnTo>
                    <a:pt x="120" y="96"/>
                  </a:lnTo>
                  <a:lnTo>
                    <a:pt x="116" y="110"/>
                  </a:lnTo>
                  <a:lnTo>
                    <a:pt x="108" y="120"/>
                  </a:lnTo>
                  <a:lnTo>
                    <a:pt x="96" y="130"/>
                  </a:lnTo>
                  <a:lnTo>
                    <a:pt x="80" y="136"/>
                  </a:lnTo>
                  <a:lnTo>
                    <a:pt x="62" y="138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7" name="Freeform 38"/>
            <p:cNvSpPr>
              <a:spLocks/>
            </p:cNvSpPr>
            <p:nvPr userDrawn="1"/>
          </p:nvSpPr>
          <p:spPr bwMode="auto">
            <a:xfrm>
              <a:off x="5511" y="218"/>
              <a:ext cx="123" cy="82"/>
            </a:xfrm>
            <a:custGeom>
              <a:avLst/>
              <a:gdLst>
                <a:gd name="T0" fmla="*/ 172 w 206"/>
                <a:gd name="T1" fmla="*/ 56 h 138"/>
                <a:gd name="T2" fmla="*/ 172 w 206"/>
                <a:gd name="T3" fmla="*/ 48 h 138"/>
                <a:gd name="T4" fmla="*/ 172 w 206"/>
                <a:gd name="T5" fmla="*/ 42 h 138"/>
                <a:gd name="T6" fmla="*/ 166 w 206"/>
                <a:gd name="T7" fmla="*/ 32 h 138"/>
                <a:gd name="T8" fmla="*/ 160 w 206"/>
                <a:gd name="T9" fmla="*/ 28 h 138"/>
                <a:gd name="T10" fmla="*/ 154 w 206"/>
                <a:gd name="T11" fmla="*/ 28 h 138"/>
                <a:gd name="T12" fmla="*/ 144 w 206"/>
                <a:gd name="T13" fmla="*/ 28 h 138"/>
                <a:gd name="T14" fmla="*/ 136 w 206"/>
                <a:gd name="T15" fmla="*/ 32 h 138"/>
                <a:gd name="T16" fmla="*/ 126 w 206"/>
                <a:gd name="T17" fmla="*/ 38 h 138"/>
                <a:gd name="T18" fmla="*/ 120 w 206"/>
                <a:gd name="T19" fmla="*/ 138 h 138"/>
                <a:gd name="T20" fmla="*/ 86 w 206"/>
                <a:gd name="T21" fmla="*/ 56 h 138"/>
                <a:gd name="T22" fmla="*/ 86 w 206"/>
                <a:gd name="T23" fmla="*/ 48 h 138"/>
                <a:gd name="T24" fmla="*/ 84 w 206"/>
                <a:gd name="T25" fmla="*/ 42 h 138"/>
                <a:gd name="T26" fmla="*/ 82 w 206"/>
                <a:gd name="T27" fmla="*/ 36 h 138"/>
                <a:gd name="T28" fmla="*/ 80 w 206"/>
                <a:gd name="T29" fmla="*/ 32 h 138"/>
                <a:gd name="T30" fmla="*/ 66 w 206"/>
                <a:gd name="T31" fmla="*/ 28 h 138"/>
                <a:gd name="T32" fmla="*/ 58 w 206"/>
                <a:gd name="T33" fmla="*/ 28 h 138"/>
                <a:gd name="T34" fmla="*/ 48 w 206"/>
                <a:gd name="T35" fmla="*/ 32 h 138"/>
                <a:gd name="T36" fmla="*/ 40 w 206"/>
                <a:gd name="T37" fmla="*/ 38 h 138"/>
                <a:gd name="T38" fmla="*/ 32 w 206"/>
                <a:gd name="T39" fmla="*/ 46 h 138"/>
                <a:gd name="T40" fmla="*/ 0 w 206"/>
                <a:gd name="T41" fmla="*/ 138 h 138"/>
                <a:gd name="T42" fmla="*/ 30 w 206"/>
                <a:gd name="T43" fmla="*/ 4 h 138"/>
                <a:gd name="T44" fmla="*/ 30 w 206"/>
                <a:gd name="T45" fmla="*/ 20 h 138"/>
                <a:gd name="T46" fmla="*/ 38 w 206"/>
                <a:gd name="T47" fmla="*/ 12 h 138"/>
                <a:gd name="T48" fmla="*/ 48 w 206"/>
                <a:gd name="T49" fmla="*/ 6 h 138"/>
                <a:gd name="T50" fmla="*/ 60 w 206"/>
                <a:gd name="T51" fmla="*/ 2 h 138"/>
                <a:gd name="T52" fmla="*/ 74 w 206"/>
                <a:gd name="T53" fmla="*/ 0 h 138"/>
                <a:gd name="T54" fmla="*/ 88 w 206"/>
                <a:gd name="T55" fmla="*/ 2 h 138"/>
                <a:gd name="T56" fmla="*/ 98 w 206"/>
                <a:gd name="T57" fmla="*/ 6 h 138"/>
                <a:gd name="T58" fmla="*/ 114 w 206"/>
                <a:gd name="T59" fmla="*/ 24 h 138"/>
                <a:gd name="T60" fmla="*/ 116 w 206"/>
                <a:gd name="T61" fmla="*/ 24 h 138"/>
                <a:gd name="T62" fmla="*/ 124 w 206"/>
                <a:gd name="T63" fmla="*/ 14 h 138"/>
                <a:gd name="T64" fmla="*/ 134 w 206"/>
                <a:gd name="T65" fmla="*/ 6 h 138"/>
                <a:gd name="T66" fmla="*/ 146 w 206"/>
                <a:gd name="T67" fmla="*/ 2 h 138"/>
                <a:gd name="T68" fmla="*/ 162 w 206"/>
                <a:gd name="T69" fmla="*/ 0 h 138"/>
                <a:gd name="T70" fmla="*/ 186 w 206"/>
                <a:gd name="T71" fmla="*/ 6 h 138"/>
                <a:gd name="T72" fmla="*/ 194 w 206"/>
                <a:gd name="T73" fmla="*/ 12 h 138"/>
                <a:gd name="T74" fmla="*/ 200 w 206"/>
                <a:gd name="T75" fmla="*/ 22 h 138"/>
                <a:gd name="T76" fmla="*/ 204 w 206"/>
                <a:gd name="T77" fmla="*/ 28 h 138"/>
                <a:gd name="T78" fmla="*/ 204 w 206"/>
                <a:gd name="T79" fmla="*/ 34 h 138"/>
                <a:gd name="T80" fmla="*/ 206 w 206"/>
                <a:gd name="T81" fmla="*/ 44 h 138"/>
                <a:gd name="T82" fmla="*/ 206 w 206"/>
                <a:gd name="T83" fmla="*/ 138 h 138"/>
                <a:gd name="T84" fmla="*/ 172 w 206"/>
                <a:gd name="T85" fmla="*/ 56 h 1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6"/>
                <a:gd name="T130" fmla="*/ 0 h 138"/>
                <a:gd name="T131" fmla="*/ 206 w 206"/>
                <a:gd name="T132" fmla="*/ 138 h 1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6" h="138">
                  <a:moveTo>
                    <a:pt x="172" y="56"/>
                  </a:moveTo>
                  <a:lnTo>
                    <a:pt x="172" y="56"/>
                  </a:lnTo>
                  <a:lnTo>
                    <a:pt x="172" y="48"/>
                  </a:lnTo>
                  <a:lnTo>
                    <a:pt x="172" y="42"/>
                  </a:lnTo>
                  <a:lnTo>
                    <a:pt x="170" y="36"/>
                  </a:lnTo>
                  <a:lnTo>
                    <a:pt x="166" y="32"/>
                  </a:lnTo>
                  <a:lnTo>
                    <a:pt x="160" y="28"/>
                  </a:lnTo>
                  <a:lnTo>
                    <a:pt x="154" y="28"/>
                  </a:lnTo>
                  <a:lnTo>
                    <a:pt x="144" y="28"/>
                  </a:lnTo>
                  <a:lnTo>
                    <a:pt x="136" y="32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20" y="138"/>
                  </a:lnTo>
                  <a:lnTo>
                    <a:pt x="86" y="138"/>
                  </a:lnTo>
                  <a:lnTo>
                    <a:pt x="86" y="56"/>
                  </a:lnTo>
                  <a:lnTo>
                    <a:pt x="86" y="48"/>
                  </a:lnTo>
                  <a:lnTo>
                    <a:pt x="84" y="42"/>
                  </a:lnTo>
                  <a:lnTo>
                    <a:pt x="82" y="36"/>
                  </a:lnTo>
                  <a:lnTo>
                    <a:pt x="80" y="32"/>
                  </a:lnTo>
                  <a:lnTo>
                    <a:pt x="74" y="28"/>
                  </a:lnTo>
                  <a:lnTo>
                    <a:pt x="66" y="28"/>
                  </a:lnTo>
                  <a:lnTo>
                    <a:pt x="58" y="28"/>
                  </a:lnTo>
                  <a:lnTo>
                    <a:pt x="48" y="32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32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98" y="6"/>
                  </a:lnTo>
                  <a:lnTo>
                    <a:pt x="108" y="14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24" y="14"/>
                  </a:lnTo>
                  <a:lnTo>
                    <a:pt x="134" y="6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74" y="2"/>
                  </a:lnTo>
                  <a:lnTo>
                    <a:pt x="186" y="6"/>
                  </a:lnTo>
                  <a:lnTo>
                    <a:pt x="194" y="12"/>
                  </a:lnTo>
                  <a:lnTo>
                    <a:pt x="200" y="22"/>
                  </a:lnTo>
                  <a:lnTo>
                    <a:pt x="204" y="28"/>
                  </a:lnTo>
                  <a:lnTo>
                    <a:pt x="204" y="34"/>
                  </a:lnTo>
                  <a:lnTo>
                    <a:pt x="206" y="44"/>
                  </a:lnTo>
                  <a:lnTo>
                    <a:pt x="206" y="54"/>
                  </a:lnTo>
                  <a:lnTo>
                    <a:pt x="206" y="138"/>
                  </a:lnTo>
                  <a:lnTo>
                    <a:pt x="172" y="138"/>
                  </a:lnTo>
                  <a:lnTo>
                    <a:pt x="172" y="56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8" name="Freeform 39"/>
            <p:cNvSpPr>
              <a:spLocks/>
            </p:cNvSpPr>
            <p:nvPr userDrawn="1"/>
          </p:nvSpPr>
          <p:spPr bwMode="auto">
            <a:xfrm>
              <a:off x="4653" y="175"/>
              <a:ext cx="114" cy="128"/>
            </a:xfrm>
            <a:custGeom>
              <a:avLst/>
              <a:gdLst>
                <a:gd name="T0" fmla="*/ 108 w 192"/>
                <a:gd name="T1" fmla="*/ 214 h 214"/>
                <a:gd name="T2" fmla="*/ 64 w 192"/>
                <a:gd name="T3" fmla="*/ 206 h 214"/>
                <a:gd name="T4" fmla="*/ 32 w 192"/>
                <a:gd name="T5" fmla="*/ 184 h 214"/>
                <a:gd name="T6" fmla="*/ 8 w 192"/>
                <a:gd name="T7" fmla="*/ 150 h 214"/>
                <a:gd name="T8" fmla="*/ 0 w 192"/>
                <a:gd name="T9" fmla="*/ 108 h 214"/>
                <a:gd name="T10" fmla="*/ 0 w 192"/>
                <a:gd name="T11" fmla="*/ 106 h 214"/>
                <a:gd name="T12" fmla="*/ 8 w 192"/>
                <a:gd name="T13" fmla="*/ 66 h 214"/>
                <a:gd name="T14" fmla="*/ 32 w 192"/>
                <a:gd name="T15" fmla="*/ 32 h 214"/>
                <a:gd name="T16" fmla="*/ 66 w 192"/>
                <a:gd name="T17" fmla="*/ 8 h 214"/>
                <a:gd name="T18" fmla="*/ 110 w 192"/>
                <a:gd name="T19" fmla="*/ 0 h 214"/>
                <a:gd name="T20" fmla="*/ 124 w 192"/>
                <a:gd name="T21" fmla="*/ 0 h 214"/>
                <a:gd name="T22" fmla="*/ 148 w 192"/>
                <a:gd name="T23" fmla="*/ 4 h 214"/>
                <a:gd name="T24" fmla="*/ 176 w 192"/>
                <a:gd name="T25" fmla="*/ 18 h 214"/>
                <a:gd name="T26" fmla="*/ 162 w 192"/>
                <a:gd name="T27" fmla="*/ 66 h 214"/>
                <a:gd name="T28" fmla="*/ 150 w 192"/>
                <a:gd name="T29" fmla="*/ 56 h 214"/>
                <a:gd name="T30" fmla="*/ 124 w 192"/>
                <a:gd name="T31" fmla="*/ 44 h 214"/>
                <a:gd name="T32" fmla="*/ 108 w 192"/>
                <a:gd name="T33" fmla="*/ 42 h 214"/>
                <a:gd name="T34" fmla="*/ 84 w 192"/>
                <a:gd name="T35" fmla="*/ 46 h 214"/>
                <a:gd name="T36" fmla="*/ 66 w 192"/>
                <a:gd name="T37" fmla="*/ 60 h 214"/>
                <a:gd name="T38" fmla="*/ 54 w 192"/>
                <a:gd name="T39" fmla="*/ 82 h 214"/>
                <a:gd name="T40" fmla="*/ 48 w 192"/>
                <a:gd name="T41" fmla="*/ 106 h 214"/>
                <a:gd name="T42" fmla="*/ 48 w 192"/>
                <a:gd name="T43" fmla="*/ 106 h 214"/>
                <a:gd name="T44" fmla="*/ 52 w 192"/>
                <a:gd name="T45" fmla="*/ 132 h 214"/>
                <a:gd name="T46" fmla="*/ 66 w 192"/>
                <a:gd name="T47" fmla="*/ 152 h 214"/>
                <a:gd name="T48" fmla="*/ 84 w 192"/>
                <a:gd name="T49" fmla="*/ 166 h 214"/>
                <a:gd name="T50" fmla="*/ 108 w 192"/>
                <a:gd name="T51" fmla="*/ 172 h 214"/>
                <a:gd name="T52" fmla="*/ 126 w 192"/>
                <a:gd name="T53" fmla="*/ 170 h 214"/>
                <a:gd name="T54" fmla="*/ 152 w 192"/>
                <a:gd name="T55" fmla="*/ 158 h 214"/>
                <a:gd name="T56" fmla="*/ 192 w 192"/>
                <a:gd name="T57" fmla="*/ 178 h 214"/>
                <a:gd name="T58" fmla="*/ 176 w 192"/>
                <a:gd name="T59" fmla="*/ 192 h 214"/>
                <a:gd name="T60" fmla="*/ 156 w 192"/>
                <a:gd name="T61" fmla="*/ 204 h 214"/>
                <a:gd name="T62" fmla="*/ 134 w 192"/>
                <a:gd name="T63" fmla="*/ 212 h 214"/>
                <a:gd name="T64" fmla="*/ 108 w 192"/>
                <a:gd name="T65" fmla="*/ 214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2"/>
                <a:gd name="T100" fmla="*/ 0 h 214"/>
                <a:gd name="T101" fmla="*/ 192 w 192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2" h="214">
                  <a:moveTo>
                    <a:pt x="108" y="214"/>
                  </a:moveTo>
                  <a:lnTo>
                    <a:pt x="108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2" y="184"/>
                  </a:lnTo>
                  <a:lnTo>
                    <a:pt x="18" y="168"/>
                  </a:lnTo>
                  <a:lnTo>
                    <a:pt x="8" y="150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2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8" y="4"/>
                  </a:lnTo>
                  <a:lnTo>
                    <a:pt x="158" y="8"/>
                  </a:lnTo>
                  <a:lnTo>
                    <a:pt x="176" y="18"/>
                  </a:lnTo>
                  <a:lnTo>
                    <a:pt x="190" y="32"/>
                  </a:lnTo>
                  <a:lnTo>
                    <a:pt x="162" y="66"/>
                  </a:lnTo>
                  <a:lnTo>
                    <a:pt x="150" y="56"/>
                  </a:lnTo>
                  <a:lnTo>
                    <a:pt x="138" y="48"/>
                  </a:lnTo>
                  <a:lnTo>
                    <a:pt x="124" y="44"/>
                  </a:lnTo>
                  <a:lnTo>
                    <a:pt x="108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6" y="60"/>
                  </a:lnTo>
                  <a:lnTo>
                    <a:pt x="58" y="70"/>
                  </a:lnTo>
                  <a:lnTo>
                    <a:pt x="54" y="82"/>
                  </a:lnTo>
                  <a:lnTo>
                    <a:pt x="50" y="94"/>
                  </a:lnTo>
                  <a:lnTo>
                    <a:pt x="48" y="106"/>
                  </a:lnTo>
                  <a:lnTo>
                    <a:pt x="50" y="120"/>
                  </a:lnTo>
                  <a:lnTo>
                    <a:pt x="52" y="132"/>
                  </a:lnTo>
                  <a:lnTo>
                    <a:pt x="58" y="144"/>
                  </a:lnTo>
                  <a:lnTo>
                    <a:pt x="66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08" y="172"/>
                  </a:lnTo>
                  <a:lnTo>
                    <a:pt x="126" y="170"/>
                  </a:lnTo>
                  <a:lnTo>
                    <a:pt x="138" y="166"/>
                  </a:lnTo>
                  <a:lnTo>
                    <a:pt x="152" y="158"/>
                  </a:lnTo>
                  <a:lnTo>
                    <a:pt x="164" y="148"/>
                  </a:lnTo>
                  <a:lnTo>
                    <a:pt x="192" y="17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56" y="204"/>
                  </a:lnTo>
                  <a:lnTo>
                    <a:pt x="146" y="208"/>
                  </a:lnTo>
                  <a:lnTo>
                    <a:pt x="134" y="212"/>
                  </a:lnTo>
                  <a:lnTo>
                    <a:pt x="122" y="214"/>
                  </a:lnTo>
                  <a:lnTo>
                    <a:pt x="108" y="2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39" name="Freeform 40"/>
            <p:cNvSpPr>
              <a:spLocks noEditPoints="1"/>
            </p:cNvSpPr>
            <p:nvPr userDrawn="1"/>
          </p:nvSpPr>
          <p:spPr bwMode="auto">
            <a:xfrm>
              <a:off x="4781" y="175"/>
              <a:ext cx="131" cy="128"/>
            </a:xfrm>
            <a:custGeom>
              <a:avLst/>
              <a:gdLst>
                <a:gd name="T0" fmla="*/ 110 w 220"/>
                <a:gd name="T1" fmla="*/ 214 h 214"/>
                <a:gd name="T2" fmla="*/ 64 w 220"/>
                <a:gd name="T3" fmla="*/ 206 h 214"/>
                <a:gd name="T4" fmla="*/ 30 w 220"/>
                <a:gd name="T5" fmla="*/ 182 h 214"/>
                <a:gd name="T6" fmla="*/ 8 w 220"/>
                <a:gd name="T7" fmla="*/ 148 h 214"/>
                <a:gd name="T8" fmla="*/ 0 w 220"/>
                <a:gd name="T9" fmla="*/ 108 h 214"/>
                <a:gd name="T10" fmla="*/ 0 w 220"/>
                <a:gd name="T11" fmla="*/ 106 h 214"/>
                <a:gd name="T12" fmla="*/ 8 w 220"/>
                <a:gd name="T13" fmla="*/ 66 h 214"/>
                <a:gd name="T14" fmla="*/ 30 w 220"/>
                <a:gd name="T15" fmla="*/ 32 h 214"/>
                <a:gd name="T16" fmla="*/ 66 w 220"/>
                <a:gd name="T17" fmla="*/ 8 h 214"/>
                <a:gd name="T18" fmla="*/ 110 w 220"/>
                <a:gd name="T19" fmla="*/ 0 h 214"/>
                <a:gd name="T20" fmla="*/ 132 w 220"/>
                <a:gd name="T21" fmla="*/ 2 h 214"/>
                <a:gd name="T22" fmla="*/ 172 w 220"/>
                <a:gd name="T23" fmla="*/ 18 h 214"/>
                <a:gd name="T24" fmla="*/ 202 w 220"/>
                <a:gd name="T25" fmla="*/ 46 h 214"/>
                <a:gd name="T26" fmla="*/ 218 w 220"/>
                <a:gd name="T27" fmla="*/ 84 h 214"/>
                <a:gd name="T28" fmla="*/ 220 w 220"/>
                <a:gd name="T29" fmla="*/ 106 h 214"/>
                <a:gd name="T30" fmla="*/ 218 w 220"/>
                <a:gd name="T31" fmla="*/ 128 h 214"/>
                <a:gd name="T32" fmla="*/ 202 w 220"/>
                <a:gd name="T33" fmla="*/ 166 h 214"/>
                <a:gd name="T34" fmla="*/ 172 w 220"/>
                <a:gd name="T35" fmla="*/ 196 h 214"/>
                <a:gd name="T36" fmla="*/ 132 w 220"/>
                <a:gd name="T37" fmla="*/ 212 h 214"/>
                <a:gd name="T38" fmla="*/ 110 w 220"/>
                <a:gd name="T39" fmla="*/ 214 h 214"/>
                <a:gd name="T40" fmla="*/ 172 w 220"/>
                <a:gd name="T41" fmla="*/ 106 h 214"/>
                <a:gd name="T42" fmla="*/ 168 w 220"/>
                <a:gd name="T43" fmla="*/ 82 h 214"/>
                <a:gd name="T44" fmla="*/ 154 w 220"/>
                <a:gd name="T45" fmla="*/ 60 h 214"/>
                <a:gd name="T46" fmla="*/ 134 w 220"/>
                <a:gd name="T47" fmla="*/ 46 h 214"/>
                <a:gd name="T48" fmla="*/ 110 w 220"/>
                <a:gd name="T49" fmla="*/ 42 h 214"/>
                <a:gd name="T50" fmla="*/ 96 w 220"/>
                <a:gd name="T51" fmla="*/ 42 h 214"/>
                <a:gd name="T52" fmla="*/ 74 w 220"/>
                <a:gd name="T53" fmla="*/ 52 h 214"/>
                <a:gd name="T54" fmla="*/ 56 w 220"/>
                <a:gd name="T55" fmla="*/ 70 h 214"/>
                <a:gd name="T56" fmla="*/ 48 w 220"/>
                <a:gd name="T57" fmla="*/ 94 h 214"/>
                <a:gd name="T58" fmla="*/ 46 w 220"/>
                <a:gd name="T59" fmla="*/ 106 h 214"/>
                <a:gd name="T60" fmla="*/ 48 w 220"/>
                <a:gd name="T61" fmla="*/ 120 h 214"/>
                <a:gd name="T62" fmla="*/ 56 w 220"/>
                <a:gd name="T63" fmla="*/ 144 h 214"/>
                <a:gd name="T64" fmla="*/ 74 w 220"/>
                <a:gd name="T65" fmla="*/ 160 h 214"/>
                <a:gd name="T66" fmla="*/ 96 w 220"/>
                <a:gd name="T67" fmla="*/ 170 h 214"/>
                <a:gd name="T68" fmla="*/ 110 w 220"/>
                <a:gd name="T69" fmla="*/ 172 h 214"/>
                <a:gd name="T70" fmla="*/ 134 w 220"/>
                <a:gd name="T71" fmla="*/ 166 h 214"/>
                <a:gd name="T72" fmla="*/ 154 w 220"/>
                <a:gd name="T73" fmla="*/ 154 h 214"/>
                <a:gd name="T74" fmla="*/ 168 w 220"/>
                <a:gd name="T75" fmla="*/ 132 h 214"/>
                <a:gd name="T76" fmla="*/ 172 w 220"/>
                <a:gd name="T77" fmla="*/ 108 h 21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20"/>
                <a:gd name="T118" fmla="*/ 0 h 214"/>
                <a:gd name="T119" fmla="*/ 220 w 220"/>
                <a:gd name="T120" fmla="*/ 214 h 21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20" h="214">
                  <a:moveTo>
                    <a:pt x="110" y="214"/>
                  </a:moveTo>
                  <a:lnTo>
                    <a:pt x="110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0" y="182"/>
                  </a:lnTo>
                  <a:lnTo>
                    <a:pt x="16" y="168"/>
                  </a:lnTo>
                  <a:lnTo>
                    <a:pt x="8" y="148"/>
                  </a:lnTo>
                  <a:lnTo>
                    <a:pt x="2" y="128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32" y="2"/>
                  </a:lnTo>
                  <a:lnTo>
                    <a:pt x="154" y="8"/>
                  </a:lnTo>
                  <a:lnTo>
                    <a:pt x="172" y="18"/>
                  </a:lnTo>
                  <a:lnTo>
                    <a:pt x="188" y="30"/>
                  </a:lnTo>
                  <a:lnTo>
                    <a:pt x="202" y="46"/>
                  </a:lnTo>
                  <a:lnTo>
                    <a:pt x="212" y="64"/>
                  </a:lnTo>
                  <a:lnTo>
                    <a:pt x="218" y="84"/>
                  </a:lnTo>
                  <a:lnTo>
                    <a:pt x="220" y="106"/>
                  </a:lnTo>
                  <a:lnTo>
                    <a:pt x="218" y="128"/>
                  </a:lnTo>
                  <a:lnTo>
                    <a:pt x="212" y="148"/>
                  </a:lnTo>
                  <a:lnTo>
                    <a:pt x="202" y="166"/>
                  </a:lnTo>
                  <a:lnTo>
                    <a:pt x="188" y="182"/>
                  </a:lnTo>
                  <a:lnTo>
                    <a:pt x="172" y="196"/>
                  </a:lnTo>
                  <a:lnTo>
                    <a:pt x="154" y="206"/>
                  </a:lnTo>
                  <a:lnTo>
                    <a:pt x="132" y="212"/>
                  </a:lnTo>
                  <a:lnTo>
                    <a:pt x="110" y="214"/>
                  </a:lnTo>
                  <a:close/>
                  <a:moveTo>
                    <a:pt x="172" y="106"/>
                  </a:moveTo>
                  <a:lnTo>
                    <a:pt x="172" y="106"/>
                  </a:lnTo>
                  <a:lnTo>
                    <a:pt x="170" y="94"/>
                  </a:lnTo>
                  <a:lnTo>
                    <a:pt x="168" y="82"/>
                  </a:lnTo>
                  <a:lnTo>
                    <a:pt x="162" y="70"/>
                  </a:lnTo>
                  <a:lnTo>
                    <a:pt x="154" y="60"/>
                  </a:lnTo>
                  <a:lnTo>
                    <a:pt x="146" y="52"/>
                  </a:lnTo>
                  <a:lnTo>
                    <a:pt x="134" y="46"/>
                  </a:lnTo>
                  <a:lnTo>
                    <a:pt x="122" y="42"/>
                  </a:lnTo>
                  <a:lnTo>
                    <a:pt x="110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4" y="60"/>
                  </a:lnTo>
                  <a:lnTo>
                    <a:pt x="56" y="70"/>
                  </a:lnTo>
                  <a:lnTo>
                    <a:pt x="52" y="82"/>
                  </a:lnTo>
                  <a:lnTo>
                    <a:pt x="48" y="94"/>
                  </a:lnTo>
                  <a:lnTo>
                    <a:pt x="46" y="106"/>
                  </a:lnTo>
                  <a:lnTo>
                    <a:pt x="48" y="120"/>
                  </a:lnTo>
                  <a:lnTo>
                    <a:pt x="52" y="132"/>
                  </a:lnTo>
                  <a:lnTo>
                    <a:pt x="56" y="144"/>
                  </a:lnTo>
                  <a:lnTo>
                    <a:pt x="64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2" y="170"/>
                  </a:lnTo>
                  <a:lnTo>
                    <a:pt x="134" y="166"/>
                  </a:lnTo>
                  <a:lnTo>
                    <a:pt x="146" y="160"/>
                  </a:lnTo>
                  <a:lnTo>
                    <a:pt x="154" y="154"/>
                  </a:lnTo>
                  <a:lnTo>
                    <a:pt x="162" y="144"/>
                  </a:lnTo>
                  <a:lnTo>
                    <a:pt x="168" y="132"/>
                  </a:lnTo>
                  <a:lnTo>
                    <a:pt x="170" y="120"/>
                  </a:lnTo>
                  <a:lnTo>
                    <a:pt x="172" y="108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40" name="Freeform 41"/>
            <p:cNvSpPr>
              <a:spLocks noEditPoints="1"/>
            </p:cNvSpPr>
            <p:nvPr userDrawn="1"/>
          </p:nvSpPr>
          <p:spPr bwMode="auto">
            <a:xfrm>
              <a:off x="4937" y="178"/>
              <a:ext cx="98" cy="122"/>
            </a:xfrm>
            <a:custGeom>
              <a:avLst/>
              <a:gdLst>
                <a:gd name="T0" fmla="*/ 80 w 164"/>
                <a:gd name="T1" fmla="*/ 144 h 206"/>
                <a:gd name="T2" fmla="*/ 46 w 164"/>
                <a:gd name="T3" fmla="*/ 144 h 206"/>
                <a:gd name="T4" fmla="*/ 46 w 164"/>
                <a:gd name="T5" fmla="*/ 206 h 206"/>
                <a:gd name="T6" fmla="*/ 0 w 164"/>
                <a:gd name="T7" fmla="*/ 206 h 206"/>
                <a:gd name="T8" fmla="*/ 0 w 164"/>
                <a:gd name="T9" fmla="*/ 0 h 206"/>
                <a:gd name="T10" fmla="*/ 86 w 164"/>
                <a:gd name="T11" fmla="*/ 0 h 206"/>
                <a:gd name="T12" fmla="*/ 86 w 164"/>
                <a:gd name="T13" fmla="*/ 0 h 206"/>
                <a:gd name="T14" fmla="*/ 104 w 164"/>
                <a:gd name="T15" fmla="*/ 0 h 206"/>
                <a:gd name="T16" fmla="*/ 118 w 164"/>
                <a:gd name="T17" fmla="*/ 4 h 206"/>
                <a:gd name="T18" fmla="*/ 132 w 164"/>
                <a:gd name="T19" fmla="*/ 10 h 206"/>
                <a:gd name="T20" fmla="*/ 144 w 164"/>
                <a:gd name="T21" fmla="*/ 20 h 206"/>
                <a:gd name="T22" fmla="*/ 152 w 164"/>
                <a:gd name="T23" fmla="*/ 30 h 206"/>
                <a:gd name="T24" fmla="*/ 160 w 164"/>
                <a:gd name="T25" fmla="*/ 42 h 206"/>
                <a:gd name="T26" fmla="*/ 164 w 164"/>
                <a:gd name="T27" fmla="*/ 56 h 206"/>
                <a:gd name="T28" fmla="*/ 164 w 164"/>
                <a:gd name="T29" fmla="*/ 70 h 206"/>
                <a:gd name="T30" fmla="*/ 164 w 164"/>
                <a:gd name="T31" fmla="*/ 72 h 206"/>
                <a:gd name="T32" fmla="*/ 164 w 164"/>
                <a:gd name="T33" fmla="*/ 72 h 206"/>
                <a:gd name="T34" fmla="*/ 164 w 164"/>
                <a:gd name="T35" fmla="*/ 88 h 206"/>
                <a:gd name="T36" fmla="*/ 158 w 164"/>
                <a:gd name="T37" fmla="*/ 104 h 206"/>
                <a:gd name="T38" fmla="*/ 150 w 164"/>
                <a:gd name="T39" fmla="*/ 116 h 206"/>
                <a:gd name="T40" fmla="*/ 140 w 164"/>
                <a:gd name="T41" fmla="*/ 126 h 206"/>
                <a:gd name="T42" fmla="*/ 128 w 164"/>
                <a:gd name="T43" fmla="*/ 134 h 206"/>
                <a:gd name="T44" fmla="*/ 114 w 164"/>
                <a:gd name="T45" fmla="*/ 140 h 206"/>
                <a:gd name="T46" fmla="*/ 98 w 164"/>
                <a:gd name="T47" fmla="*/ 144 h 206"/>
                <a:gd name="T48" fmla="*/ 80 w 164"/>
                <a:gd name="T49" fmla="*/ 144 h 206"/>
                <a:gd name="T50" fmla="*/ 80 w 164"/>
                <a:gd name="T51" fmla="*/ 144 h 206"/>
                <a:gd name="T52" fmla="*/ 118 w 164"/>
                <a:gd name="T53" fmla="*/ 72 h 206"/>
                <a:gd name="T54" fmla="*/ 118 w 164"/>
                <a:gd name="T55" fmla="*/ 72 h 206"/>
                <a:gd name="T56" fmla="*/ 118 w 164"/>
                <a:gd name="T57" fmla="*/ 64 h 206"/>
                <a:gd name="T58" fmla="*/ 116 w 164"/>
                <a:gd name="T59" fmla="*/ 58 h 206"/>
                <a:gd name="T60" fmla="*/ 112 w 164"/>
                <a:gd name="T61" fmla="*/ 52 h 206"/>
                <a:gd name="T62" fmla="*/ 108 w 164"/>
                <a:gd name="T63" fmla="*/ 48 h 206"/>
                <a:gd name="T64" fmla="*/ 104 w 164"/>
                <a:gd name="T65" fmla="*/ 44 h 206"/>
                <a:gd name="T66" fmla="*/ 96 w 164"/>
                <a:gd name="T67" fmla="*/ 42 h 206"/>
                <a:gd name="T68" fmla="*/ 82 w 164"/>
                <a:gd name="T69" fmla="*/ 40 h 206"/>
                <a:gd name="T70" fmla="*/ 46 w 164"/>
                <a:gd name="T71" fmla="*/ 40 h 206"/>
                <a:gd name="T72" fmla="*/ 46 w 164"/>
                <a:gd name="T73" fmla="*/ 104 h 206"/>
                <a:gd name="T74" fmla="*/ 82 w 164"/>
                <a:gd name="T75" fmla="*/ 104 h 206"/>
                <a:gd name="T76" fmla="*/ 82 w 164"/>
                <a:gd name="T77" fmla="*/ 104 h 206"/>
                <a:gd name="T78" fmla="*/ 90 w 164"/>
                <a:gd name="T79" fmla="*/ 104 h 206"/>
                <a:gd name="T80" fmla="*/ 98 w 164"/>
                <a:gd name="T81" fmla="*/ 102 h 206"/>
                <a:gd name="T82" fmla="*/ 104 w 164"/>
                <a:gd name="T83" fmla="*/ 98 h 206"/>
                <a:gd name="T84" fmla="*/ 110 w 164"/>
                <a:gd name="T85" fmla="*/ 94 h 206"/>
                <a:gd name="T86" fmla="*/ 114 w 164"/>
                <a:gd name="T87" fmla="*/ 90 h 206"/>
                <a:gd name="T88" fmla="*/ 116 w 164"/>
                <a:gd name="T89" fmla="*/ 84 h 206"/>
                <a:gd name="T90" fmla="*/ 118 w 164"/>
                <a:gd name="T91" fmla="*/ 78 h 206"/>
                <a:gd name="T92" fmla="*/ 118 w 164"/>
                <a:gd name="T93" fmla="*/ 72 h 206"/>
                <a:gd name="T94" fmla="*/ 118 w 164"/>
                <a:gd name="T95" fmla="*/ 72 h 20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4"/>
                <a:gd name="T145" fmla="*/ 0 h 206"/>
                <a:gd name="T146" fmla="*/ 164 w 164"/>
                <a:gd name="T147" fmla="*/ 206 h 20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4" h="206">
                  <a:moveTo>
                    <a:pt x="80" y="144"/>
                  </a:moveTo>
                  <a:lnTo>
                    <a:pt x="46" y="144"/>
                  </a:lnTo>
                  <a:lnTo>
                    <a:pt x="46" y="206"/>
                  </a:lnTo>
                  <a:lnTo>
                    <a:pt x="0" y="20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104" y="0"/>
                  </a:lnTo>
                  <a:lnTo>
                    <a:pt x="118" y="4"/>
                  </a:lnTo>
                  <a:lnTo>
                    <a:pt x="132" y="10"/>
                  </a:lnTo>
                  <a:lnTo>
                    <a:pt x="144" y="20"/>
                  </a:lnTo>
                  <a:lnTo>
                    <a:pt x="152" y="30"/>
                  </a:lnTo>
                  <a:lnTo>
                    <a:pt x="160" y="42"/>
                  </a:lnTo>
                  <a:lnTo>
                    <a:pt x="164" y="56"/>
                  </a:lnTo>
                  <a:lnTo>
                    <a:pt x="164" y="70"/>
                  </a:lnTo>
                  <a:lnTo>
                    <a:pt x="164" y="72"/>
                  </a:lnTo>
                  <a:lnTo>
                    <a:pt x="164" y="88"/>
                  </a:lnTo>
                  <a:lnTo>
                    <a:pt x="158" y="104"/>
                  </a:lnTo>
                  <a:lnTo>
                    <a:pt x="150" y="116"/>
                  </a:lnTo>
                  <a:lnTo>
                    <a:pt x="140" y="126"/>
                  </a:lnTo>
                  <a:lnTo>
                    <a:pt x="128" y="134"/>
                  </a:lnTo>
                  <a:lnTo>
                    <a:pt x="114" y="140"/>
                  </a:lnTo>
                  <a:lnTo>
                    <a:pt x="98" y="144"/>
                  </a:lnTo>
                  <a:lnTo>
                    <a:pt x="80" y="144"/>
                  </a:lnTo>
                  <a:close/>
                  <a:moveTo>
                    <a:pt x="118" y="72"/>
                  </a:moveTo>
                  <a:lnTo>
                    <a:pt x="118" y="72"/>
                  </a:lnTo>
                  <a:lnTo>
                    <a:pt x="118" y="64"/>
                  </a:lnTo>
                  <a:lnTo>
                    <a:pt x="116" y="58"/>
                  </a:lnTo>
                  <a:lnTo>
                    <a:pt x="112" y="52"/>
                  </a:lnTo>
                  <a:lnTo>
                    <a:pt x="108" y="48"/>
                  </a:lnTo>
                  <a:lnTo>
                    <a:pt x="104" y="44"/>
                  </a:lnTo>
                  <a:lnTo>
                    <a:pt x="96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04"/>
                  </a:lnTo>
                  <a:lnTo>
                    <a:pt x="82" y="104"/>
                  </a:lnTo>
                  <a:lnTo>
                    <a:pt x="90" y="104"/>
                  </a:lnTo>
                  <a:lnTo>
                    <a:pt x="98" y="102"/>
                  </a:lnTo>
                  <a:lnTo>
                    <a:pt x="104" y="98"/>
                  </a:lnTo>
                  <a:lnTo>
                    <a:pt x="110" y="94"/>
                  </a:lnTo>
                  <a:lnTo>
                    <a:pt x="114" y="90"/>
                  </a:lnTo>
                  <a:lnTo>
                    <a:pt x="116" y="84"/>
                  </a:lnTo>
                  <a:lnTo>
                    <a:pt x="118" y="78"/>
                  </a:lnTo>
                  <a:lnTo>
                    <a:pt x="118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41" name="Freeform 42"/>
            <p:cNvSpPr>
              <a:spLocks noEditPoints="1"/>
            </p:cNvSpPr>
            <p:nvPr userDrawn="1"/>
          </p:nvSpPr>
          <p:spPr bwMode="auto">
            <a:xfrm>
              <a:off x="5057" y="178"/>
              <a:ext cx="114" cy="122"/>
            </a:xfrm>
            <a:custGeom>
              <a:avLst/>
              <a:gdLst>
                <a:gd name="T0" fmla="*/ 82 w 192"/>
                <a:gd name="T1" fmla="*/ 206 h 206"/>
                <a:gd name="T2" fmla="*/ 0 w 192"/>
                <a:gd name="T3" fmla="*/ 206 h 206"/>
                <a:gd name="T4" fmla="*/ 0 w 192"/>
                <a:gd name="T5" fmla="*/ 0 h 206"/>
                <a:gd name="T6" fmla="*/ 82 w 192"/>
                <a:gd name="T7" fmla="*/ 0 h 206"/>
                <a:gd name="T8" fmla="*/ 82 w 192"/>
                <a:gd name="T9" fmla="*/ 0 h 206"/>
                <a:gd name="T10" fmla="*/ 104 w 192"/>
                <a:gd name="T11" fmla="*/ 2 h 206"/>
                <a:gd name="T12" fmla="*/ 126 w 192"/>
                <a:gd name="T13" fmla="*/ 6 h 206"/>
                <a:gd name="T14" fmla="*/ 146 w 192"/>
                <a:gd name="T15" fmla="*/ 16 h 206"/>
                <a:gd name="T16" fmla="*/ 162 w 192"/>
                <a:gd name="T17" fmla="*/ 28 h 206"/>
                <a:gd name="T18" fmla="*/ 174 w 192"/>
                <a:gd name="T19" fmla="*/ 44 h 206"/>
                <a:gd name="T20" fmla="*/ 184 w 192"/>
                <a:gd name="T21" fmla="*/ 62 h 206"/>
                <a:gd name="T22" fmla="*/ 190 w 192"/>
                <a:gd name="T23" fmla="*/ 82 h 206"/>
                <a:gd name="T24" fmla="*/ 192 w 192"/>
                <a:gd name="T25" fmla="*/ 102 h 206"/>
                <a:gd name="T26" fmla="*/ 192 w 192"/>
                <a:gd name="T27" fmla="*/ 102 h 206"/>
                <a:gd name="T28" fmla="*/ 192 w 192"/>
                <a:gd name="T29" fmla="*/ 102 h 206"/>
                <a:gd name="T30" fmla="*/ 190 w 192"/>
                <a:gd name="T31" fmla="*/ 124 h 206"/>
                <a:gd name="T32" fmla="*/ 184 w 192"/>
                <a:gd name="T33" fmla="*/ 144 h 206"/>
                <a:gd name="T34" fmla="*/ 174 w 192"/>
                <a:gd name="T35" fmla="*/ 162 h 206"/>
                <a:gd name="T36" fmla="*/ 162 w 192"/>
                <a:gd name="T37" fmla="*/ 176 h 206"/>
                <a:gd name="T38" fmla="*/ 146 w 192"/>
                <a:gd name="T39" fmla="*/ 190 h 206"/>
                <a:gd name="T40" fmla="*/ 126 w 192"/>
                <a:gd name="T41" fmla="*/ 198 h 206"/>
                <a:gd name="T42" fmla="*/ 104 w 192"/>
                <a:gd name="T43" fmla="*/ 204 h 206"/>
                <a:gd name="T44" fmla="*/ 82 w 192"/>
                <a:gd name="T45" fmla="*/ 206 h 206"/>
                <a:gd name="T46" fmla="*/ 82 w 192"/>
                <a:gd name="T47" fmla="*/ 206 h 206"/>
                <a:gd name="T48" fmla="*/ 144 w 192"/>
                <a:gd name="T49" fmla="*/ 102 h 206"/>
                <a:gd name="T50" fmla="*/ 144 w 192"/>
                <a:gd name="T51" fmla="*/ 102 h 206"/>
                <a:gd name="T52" fmla="*/ 142 w 192"/>
                <a:gd name="T53" fmla="*/ 90 h 206"/>
                <a:gd name="T54" fmla="*/ 140 w 192"/>
                <a:gd name="T55" fmla="*/ 78 h 206"/>
                <a:gd name="T56" fmla="*/ 134 w 192"/>
                <a:gd name="T57" fmla="*/ 66 h 206"/>
                <a:gd name="T58" fmla="*/ 126 w 192"/>
                <a:gd name="T59" fmla="*/ 58 h 206"/>
                <a:gd name="T60" fmla="*/ 118 w 192"/>
                <a:gd name="T61" fmla="*/ 50 h 206"/>
                <a:gd name="T62" fmla="*/ 106 w 192"/>
                <a:gd name="T63" fmla="*/ 44 h 206"/>
                <a:gd name="T64" fmla="*/ 94 w 192"/>
                <a:gd name="T65" fmla="*/ 42 h 206"/>
                <a:gd name="T66" fmla="*/ 82 w 192"/>
                <a:gd name="T67" fmla="*/ 40 h 206"/>
                <a:gd name="T68" fmla="*/ 46 w 192"/>
                <a:gd name="T69" fmla="*/ 40 h 206"/>
                <a:gd name="T70" fmla="*/ 46 w 192"/>
                <a:gd name="T71" fmla="*/ 166 h 206"/>
                <a:gd name="T72" fmla="*/ 82 w 192"/>
                <a:gd name="T73" fmla="*/ 166 h 206"/>
                <a:gd name="T74" fmla="*/ 82 w 192"/>
                <a:gd name="T75" fmla="*/ 166 h 206"/>
                <a:gd name="T76" fmla="*/ 94 w 192"/>
                <a:gd name="T77" fmla="*/ 164 h 206"/>
                <a:gd name="T78" fmla="*/ 106 w 192"/>
                <a:gd name="T79" fmla="*/ 160 h 206"/>
                <a:gd name="T80" fmla="*/ 118 w 192"/>
                <a:gd name="T81" fmla="*/ 156 h 206"/>
                <a:gd name="T82" fmla="*/ 126 w 192"/>
                <a:gd name="T83" fmla="*/ 148 h 206"/>
                <a:gd name="T84" fmla="*/ 134 w 192"/>
                <a:gd name="T85" fmla="*/ 140 h 206"/>
                <a:gd name="T86" fmla="*/ 140 w 192"/>
                <a:gd name="T87" fmla="*/ 128 h 206"/>
                <a:gd name="T88" fmla="*/ 142 w 192"/>
                <a:gd name="T89" fmla="*/ 116 h 206"/>
                <a:gd name="T90" fmla="*/ 144 w 192"/>
                <a:gd name="T91" fmla="*/ 104 h 206"/>
                <a:gd name="T92" fmla="*/ 144 w 192"/>
                <a:gd name="T93" fmla="*/ 102 h 2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92"/>
                <a:gd name="T142" fmla="*/ 0 h 206"/>
                <a:gd name="T143" fmla="*/ 192 w 192"/>
                <a:gd name="T144" fmla="*/ 206 h 20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92" h="206">
                  <a:moveTo>
                    <a:pt x="82" y="206"/>
                  </a:moveTo>
                  <a:lnTo>
                    <a:pt x="0" y="2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6" y="16"/>
                  </a:lnTo>
                  <a:lnTo>
                    <a:pt x="162" y="28"/>
                  </a:lnTo>
                  <a:lnTo>
                    <a:pt x="174" y="44"/>
                  </a:lnTo>
                  <a:lnTo>
                    <a:pt x="184" y="62"/>
                  </a:lnTo>
                  <a:lnTo>
                    <a:pt x="190" y="82"/>
                  </a:lnTo>
                  <a:lnTo>
                    <a:pt x="192" y="102"/>
                  </a:lnTo>
                  <a:lnTo>
                    <a:pt x="190" y="124"/>
                  </a:lnTo>
                  <a:lnTo>
                    <a:pt x="184" y="144"/>
                  </a:lnTo>
                  <a:lnTo>
                    <a:pt x="174" y="162"/>
                  </a:lnTo>
                  <a:lnTo>
                    <a:pt x="162" y="176"/>
                  </a:lnTo>
                  <a:lnTo>
                    <a:pt x="146" y="190"/>
                  </a:lnTo>
                  <a:lnTo>
                    <a:pt x="126" y="198"/>
                  </a:lnTo>
                  <a:lnTo>
                    <a:pt x="104" y="204"/>
                  </a:lnTo>
                  <a:lnTo>
                    <a:pt x="82" y="206"/>
                  </a:lnTo>
                  <a:close/>
                  <a:moveTo>
                    <a:pt x="144" y="102"/>
                  </a:moveTo>
                  <a:lnTo>
                    <a:pt x="144" y="102"/>
                  </a:lnTo>
                  <a:lnTo>
                    <a:pt x="142" y="90"/>
                  </a:lnTo>
                  <a:lnTo>
                    <a:pt x="140" y="78"/>
                  </a:lnTo>
                  <a:lnTo>
                    <a:pt x="134" y="66"/>
                  </a:lnTo>
                  <a:lnTo>
                    <a:pt x="126" y="58"/>
                  </a:lnTo>
                  <a:lnTo>
                    <a:pt x="118" y="50"/>
                  </a:lnTo>
                  <a:lnTo>
                    <a:pt x="106" y="44"/>
                  </a:lnTo>
                  <a:lnTo>
                    <a:pt x="94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66"/>
                  </a:lnTo>
                  <a:lnTo>
                    <a:pt x="82" y="166"/>
                  </a:lnTo>
                  <a:lnTo>
                    <a:pt x="94" y="164"/>
                  </a:lnTo>
                  <a:lnTo>
                    <a:pt x="106" y="160"/>
                  </a:lnTo>
                  <a:lnTo>
                    <a:pt x="118" y="156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28"/>
                  </a:lnTo>
                  <a:lnTo>
                    <a:pt x="142" y="116"/>
                  </a:lnTo>
                  <a:lnTo>
                    <a:pt x="144" y="104"/>
                  </a:lnTo>
                  <a:lnTo>
                    <a:pt x="144" y="10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564242" name="Freeform 43"/>
            <p:cNvSpPr>
              <a:spLocks noEditPoints="1"/>
            </p:cNvSpPr>
            <p:nvPr userDrawn="1"/>
          </p:nvSpPr>
          <p:spPr bwMode="auto">
            <a:xfrm>
              <a:off x="5624" y="184"/>
              <a:ext cx="37" cy="17"/>
            </a:xfrm>
            <a:custGeom>
              <a:avLst/>
              <a:gdLst>
                <a:gd name="T0" fmla="*/ 24 w 62"/>
                <a:gd name="T1" fmla="*/ 6 h 30"/>
                <a:gd name="T2" fmla="*/ 16 w 62"/>
                <a:gd name="T3" fmla="*/ 6 h 30"/>
                <a:gd name="T4" fmla="*/ 16 w 62"/>
                <a:gd name="T5" fmla="*/ 30 h 30"/>
                <a:gd name="T6" fmla="*/ 8 w 62"/>
                <a:gd name="T7" fmla="*/ 30 h 30"/>
                <a:gd name="T8" fmla="*/ 8 w 62"/>
                <a:gd name="T9" fmla="*/ 6 h 30"/>
                <a:gd name="T10" fmla="*/ 0 w 62"/>
                <a:gd name="T11" fmla="*/ 6 h 30"/>
                <a:gd name="T12" fmla="*/ 0 w 62"/>
                <a:gd name="T13" fmla="*/ 0 h 30"/>
                <a:gd name="T14" fmla="*/ 24 w 62"/>
                <a:gd name="T15" fmla="*/ 0 h 30"/>
                <a:gd name="T16" fmla="*/ 24 w 62"/>
                <a:gd name="T17" fmla="*/ 6 h 30"/>
                <a:gd name="T18" fmla="*/ 62 w 62"/>
                <a:gd name="T19" fmla="*/ 30 h 30"/>
                <a:gd name="T20" fmla="*/ 56 w 62"/>
                <a:gd name="T21" fmla="*/ 30 h 30"/>
                <a:gd name="T22" fmla="*/ 56 w 62"/>
                <a:gd name="T23" fmla="*/ 6 h 30"/>
                <a:gd name="T24" fmla="*/ 56 w 62"/>
                <a:gd name="T25" fmla="*/ 6 h 30"/>
                <a:gd name="T26" fmla="*/ 48 w 62"/>
                <a:gd name="T27" fmla="*/ 30 h 30"/>
                <a:gd name="T28" fmla="*/ 42 w 62"/>
                <a:gd name="T29" fmla="*/ 30 h 30"/>
                <a:gd name="T30" fmla="*/ 34 w 62"/>
                <a:gd name="T31" fmla="*/ 6 h 30"/>
                <a:gd name="T32" fmla="*/ 34 w 62"/>
                <a:gd name="T33" fmla="*/ 6 h 30"/>
                <a:gd name="T34" fmla="*/ 34 w 62"/>
                <a:gd name="T35" fmla="*/ 30 h 30"/>
                <a:gd name="T36" fmla="*/ 28 w 62"/>
                <a:gd name="T37" fmla="*/ 30 h 30"/>
                <a:gd name="T38" fmla="*/ 28 w 62"/>
                <a:gd name="T39" fmla="*/ 0 h 30"/>
                <a:gd name="T40" fmla="*/ 38 w 62"/>
                <a:gd name="T41" fmla="*/ 0 h 30"/>
                <a:gd name="T42" fmla="*/ 46 w 62"/>
                <a:gd name="T43" fmla="*/ 18 h 30"/>
                <a:gd name="T44" fmla="*/ 52 w 62"/>
                <a:gd name="T45" fmla="*/ 0 h 30"/>
                <a:gd name="T46" fmla="*/ 62 w 62"/>
                <a:gd name="T47" fmla="*/ 0 h 30"/>
                <a:gd name="T48" fmla="*/ 62 w 62"/>
                <a:gd name="T49" fmla="*/ 30 h 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2"/>
                <a:gd name="T76" fmla="*/ 0 h 30"/>
                <a:gd name="T77" fmla="*/ 62 w 62"/>
                <a:gd name="T78" fmla="*/ 30 h 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2" h="30">
                  <a:moveTo>
                    <a:pt x="24" y="6"/>
                  </a:moveTo>
                  <a:lnTo>
                    <a:pt x="16" y="6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  <a:moveTo>
                    <a:pt x="62" y="30"/>
                  </a:moveTo>
                  <a:lnTo>
                    <a:pt x="56" y="30"/>
                  </a:lnTo>
                  <a:lnTo>
                    <a:pt x="56" y="6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34" y="6"/>
                  </a:lnTo>
                  <a:lnTo>
                    <a:pt x="34" y="30"/>
                  </a:lnTo>
                  <a:lnTo>
                    <a:pt x="28" y="3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18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Font typeface="Arial" pitchFamily="34" charset="0"/>
                <a:buNone/>
                <a:defRPr/>
              </a:pPr>
              <a:endParaRPr lang="en-US" sz="1200">
                <a:solidFill>
                  <a:srgbClr val="000000"/>
                </a:solidFill>
                <a:cs typeface="Arial" pitchFamily="34" charset="0"/>
                <a:sym typeface="Arial" pitchFamily="34" charset="0"/>
              </a:endParaRPr>
            </a:p>
          </p:txBody>
        </p:sp>
      </p:grpSp>
      <p:sp>
        <p:nvSpPr>
          <p:cNvPr id="564243" name="AutoShape 31"/>
          <p:cNvSpPr>
            <a:spLocks noChangeAspect="1" noChangeArrowheads="1" noTextEdit="1"/>
          </p:cNvSpPr>
          <p:nvPr/>
        </p:nvSpPr>
        <p:spPr bwMode="auto">
          <a:xfrm>
            <a:off x="5484813" y="206375"/>
            <a:ext cx="33686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65100"/>
            <a:ext cx="70167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325" y="1574800"/>
            <a:ext cx="84248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xx</a:t>
            </a:r>
          </a:p>
          <a:p>
            <a:pPr lvl="3"/>
            <a:endParaRPr lang="en-US"/>
          </a:p>
          <a:p>
            <a:pPr lvl="3"/>
            <a:r>
              <a:rPr lang="en-US"/>
              <a:t>xx</a:t>
            </a:r>
          </a:p>
        </p:txBody>
      </p:sp>
      <p:sp>
        <p:nvSpPr>
          <p:cNvPr id="56424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1950" y="6286500"/>
            <a:ext cx="376078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>
            <a:lvl1pPr>
              <a:buClr>
                <a:srgbClr val="FFFFFF"/>
              </a:buClr>
              <a:buFont typeface="Arial" pitchFamily="34" charset="0"/>
              <a:buNone/>
              <a:defRPr sz="900">
                <a:solidFill>
                  <a:srgbClr val="FFFFFF"/>
                </a:solidFill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WYE8N41 - Global Slide Kit</a:t>
            </a:r>
          </a:p>
        </p:txBody>
      </p:sp>
      <p:sp>
        <p:nvSpPr>
          <p:cNvPr id="56424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2788" y="6340475"/>
            <a:ext cx="1692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FFFFFF"/>
              </a:buClr>
              <a:buFont typeface="Arial" pitchFamily="34" charset="0"/>
              <a:buNone/>
              <a:defRPr sz="900" b="0">
                <a:solidFill>
                  <a:srgbClr val="FFFFFF"/>
                </a:solidFill>
                <a:cs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fld id="{B6126980-1E2A-4BA0-B8C0-443B9C424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</p:sldLayoutIdLst>
  <p:transition/>
  <p:txStyles>
    <p:titleStyle>
      <a:lvl1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233363" indent="-233363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SzPct val="75000"/>
        <a:buFont typeface="Wingdings" pitchFamily="2" charset="2"/>
        <a:buChar char="l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539750" indent="-152400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Font typeface="Arial" pitchFamily="34" charset="0"/>
        <a:buChar char="–"/>
        <a:defRPr sz="1600">
          <a:solidFill>
            <a:schemeClr val="bg1"/>
          </a:solidFill>
          <a:latin typeface="+mn-lt"/>
        </a:defRPr>
      </a:lvl2pPr>
      <a:lvl3pPr marL="849313" indent="-152400" algn="l" defTabSz="785813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1400">
          <a:solidFill>
            <a:schemeClr val="bg1"/>
          </a:solidFill>
          <a:latin typeface="+mn-lt"/>
        </a:defRPr>
      </a:lvl3pPr>
      <a:lvl4pPr marL="1196975" indent="-193675" algn="l" defTabSz="785813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</a:defRPr>
      </a:lvl4pPr>
      <a:lvl5pPr marL="14636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19208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3780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28352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2924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72288"/>
          </a:xfrm>
          <a:prstGeom prst="rect">
            <a:avLst/>
          </a:prstGeom>
          <a:gradFill rotWithShape="1">
            <a:gsLst>
              <a:gs pos="0">
                <a:srgbClr val="03397B"/>
              </a:gs>
              <a:gs pos="100000">
                <a:srgbClr val="011932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  <a:defRPr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165100"/>
            <a:ext cx="70167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325" y="1574800"/>
            <a:ext cx="84248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629" tIns="39315" rIns="78629" bIns="393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061" name="Line 23"/>
          <p:cNvSpPr>
            <a:spLocks noChangeShapeType="1"/>
          </p:cNvSpPr>
          <p:nvPr userDrawn="1"/>
        </p:nvSpPr>
        <p:spPr bwMode="auto">
          <a:xfrm flipV="1">
            <a:off x="284163" y="1381125"/>
            <a:ext cx="8577262" cy="14288"/>
          </a:xfrm>
          <a:prstGeom prst="line">
            <a:avLst/>
          </a:prstGeom>
          <a:noFill/>
          <a:ln w="28575">
            <a:solidFill>
              <a:srgbClr val="F89646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2" name="Line 24"/>
          <p:cNvSpPr>
            <a:spLocks noChangeShapeType="1"/>
          </p:cNvSpPr>
          <p:nvPr userDrawn="1"/>
        </p:nvSpPr>
        <p:spPr bwMode="auto">
          <a:xfrm flipV="1">
            <a:off x="311150" y="6132513"/>
            <a:ext cx="8575675" cy="12700"/>
          </a:xfrm>
          <a:prstGeom prst="line">
            <a:avLst/>
          </a:prstGeom>
          <a:noFill/>
          <a:ln w="28575">
            <a:solidFill>
              <a:srgbClr val="F89646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9463" name="Group 38"/>
          <p:cNvGrpSpPr>
            <a:grpSpLocks/>
          </p:cNvGrpSpPr>
          <p:nvPr userDrawn="1"/>
        </p:nvGrpSpPr>
        <p:grpSpPr bwMode="auto">
          <a:xfrm>
            <a:off x="7231063" y="139700"/>
            <a:ext cx="1757362" cy="406400"/>
            <a:chOff x="4555" y="88"/>
            <a:chExt cx="1107" cy="256"/>
          </a:xfrm>
        </p:grpSpPr>
        <p:sp>
          <p:nvSpPr>
            <p:cNvPr id="45064" name="AutoShape 39"/>
            <p:cNvSpPr>
              <a:spLocks noChangeAspect="1" noChangeArrowheads="1" noTextEdit="1"/>
            </p:cNvSpPr>
            <p:nvPr userDrawn="1"/>
          </p:nvSpPr>
          <p:spPr bwMode="auto">
            <a:xfrm>
              <a:off x="4555" y="88"/>
              <a:ext cx="110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65" name="Freeform 40"/>
            <p:cNvSpPr>
              <a:spLocks/>
            </p:cNvSpPr>
            <p:nvPr userDrawn="1"/>
          </p:nvSpPr>
          <p:spPr bwMode="auto">
            <a:xfrm>
              <a:off x="4555" y="88"/>
              <a:ext cx="1107" cy="256"/>
            </a:xfrm>
            <a:custGeom>
              <a:avLst/>
              <a:gdLst>
                <a:gd name="T0" fmla="*/ 1524 w 1862"/>
                <a:gd name="T1" fmla="*/ 0 h 430"/>
                <a:gd name="T2" fmla="*/ 1804 w 1862"/>
                <a:gd name="T3" fmla="*/ 22 h 430"/>
                <a:gd name="T4" fmla="*/ 1810 w 1862"/>
                <a:gd name="T5" fmla="*/ 22 h 430"/>
                <a:gd name="T6" fmla="*/ 1824 w 1862"/>
                <a:gd name="T7" fmla="*/ 28 h 430"/>
                <a:gd name="T8" fmla="*/ 1834 w 1862"/>
                <a:gd name="T9" fmla="*/ 36 h 430"/>
                <a:gd name="T10" fmla="*/ 1838 w 1862"/>
                <a:gd name="T11" fmla="*/ 48 h 430"/>
                <a:gd name="T12" fmla="*/ 1840 w 1862"/>
                <a:gd name="T13" fmla="*/ 376 h 430"/>
                <a:gd name="T14" fmla="*/ 1838 w 1862"/>
                <a:gd name="T15" fmla="*/ 382 h 430"/>
                <a:gd name="T16" fmla="*/ 1834 w 1862"/>
                <a:gd name="T17" fmla="*/ 394 h 430"/>
                <a:gd name="T18" fmla="*/ 1824 w 1862"/>
                <a:gd name="T19" fmla="*/ 402 h 430"/>
                <a:gd name="T20" fmla="*/ 1810 w 1862"/>
                <a:gd name="T21" fmla="*/ 408 h 430"/>
                <a:gd name="T22" fmla="*/ 58 w 1862"/>
                <a:gd name="T23" fmla="*/ 408 h 430"/>
                <a:gd name="T24" fmla="*/ 50 w 1862"/>
                <a:gd name="T25" fmla="*/ 408 h 430"/>
                <a:gd name="T26" fmla="*/ 38 w 1862"/>
                <a:gd name="T27" fmla="*/ 402 h 430"/>
                <a:gd name="T28" fmla="*/ 28 w 1862"/>
                <a:gd name="T29" fmla="*/ 394 h 430"/>
                <a:gd name="T30" fmla="*/ 22 w 1862"/>
                <a:gd name="T31" fmla="*/ 382 h 430"/>
                <a:gd name="T32" fmla="*/ 22 w 1862"/>
                <a:gd name="T33" fmla="*/ 54 h 430"/>
                <a:gd name="T34" fmla="*/ 22 w 1862"/>
                <a:gd name="T35" fmla="*/ 48 h 430"/>
                <a:gd name="T36" fmla="*/ 28 w 1862"/>
                <a:gd name="T37" fmla="*/ 36 h 430"/>
                <a:gd name="T38" fmla="*/ 38 w 1862"/>
                <a:gd name="T39" fmla="*/ 28 h 430"/>
                <a:gd name="T40" fmla="*/ 50 w 1862"/>
                <a:gd name="T41" fmla="*/ 22 h 430"/>
                <a:gd name="T42" fmla="*/ 1386 w 1862"/>
                <a:gd name="T43" fmla="*/ 22 h 430"/>
                <a:gd name="T44" fmla="*/ 58 w 1862"/>
                <a:gd name="T45" fmla="*/ 0 h 430"/>
                <a:gd name="T46" fmla="*/ 46 w 1862"/>
                <a:gd name="T47" fmla="*/ 0 h 430"/>
                <a:gd name="T48" fmla="*/ 26 w 1862"/>
                <a:gd name="T49" fmla="*/ 8 h 430"/>
                <a:gd name="T50" fmla="*/ 10 w 1862"/>
                <a:gd name="T51" fmla="*/ 24 h 430"/>
                <a:gd name="T52" fmla="*/ 2 w 1862"/>
                <a:gd name="T53" fmla="*/ 44 h 430"/>
                <a:gd name="T54" fmla="*/ 0 w 1862"/>
                <a:gd name="T55" fmla="*/ 376 h 430"/>
                <a:gd name="T56" fmla="*/ 2 w 1862"/>
                <a:gd name="T57" fmla="*/ 386 h 430"/>
                <a:gd name="T58" fmla="*/ 10 w 1862"/>
                <a:gd name="T59" fmla="*/ 406 h 430"/>
                <a:gd name="T60" fmla="*/ 26 w 1862"/>
                <a:gd name="T61" fmla="*/ 420 h 430"/>
                <a:gd name="T62" fmla="*/ 46 w 1862"/>
                <a:gd name="T63" fmla="*/ 430 h 430"/>
                <a:gd name="T64" fmla="*/ 1804 w 1862"/>
                <a:gd name="T65" fmla="*/ 430 h 430"/>
                <a:gd name="T66" fmla="*/ 1814 w 1862"/>
                <a:gd name="T67" fmla="*/ 430 h 430"/>
                <a:gd name="T68" fmla="*/ 1836 w 1862"/>
                <a:gd name="T69" fmla="*/ 420 h 430"/>
                <a:gd name="T70" fmla="*/ 1852 w 1862"/>
                <a:gd name="T71" fmla="*/ 406 h 430"/>
                <a:gd name="T72" fmla="*/ 1860 w 1862"/>
                <a:gd name="T73" fmla="*/ 386 h 430"/>
                <a:gd name="T74" fmla="*/ 1862 w 1862"/>
                <a:gd name="T75" fmla="*/ 54 h 430"/>
                <a:gd name="T76" fmla="*/ 1860 w 1862"/>
                <a:gd name="T77" fmla="*/ 44 h 430"/>
                <a:gd name="T78" fmla="*/ 1852 w 1862"/>
                <a:gd name="T79" fmla="*/ 24 h 430"/>
                <a:gd name="T80" fmla="*/ 1836 w 1862"/>
                <a:gd name="T81" fmla="*/ 8 h 430"/>
                <a:gd name="T82" fmla="*/ 1814 w 1862"/>
                <a:gd name="T83" fmla="*/ 0 h 430"/>
                <a:gd name="T84" fmla="*/ 1804 w 1862"/>
                <a:gd name="T85" fmla="*/ 0 h 4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62"/>
                <a:gd name="T130" fmla="*/ 0 h 430"/>
                <a:gd name="T131" fmla="*/ 1862 w 1862"/>
                <a:gd name="T132" fmla="*/ 430 h 43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62" h="430">
                  <a:moveTo>
                    <a:pt x="1804" y="0"/>
                  </a:moveTo>
                  <a:lnTo>
                    <a:pt x="1524" y="0"/>
                  </a:lnTo>
                  <a:lnTo>
                    <a:pt x="1508" y="22"/>
                  </a:lnTo>
                  <a:lnTo>
                    <a:pt x="1804" y="22"/>
                  </a:lnTo>
                  <a:lnTo>
                    <a:pt x="1810" y="22"/>
                  </a:lnTo>
                  <a:lnTo>
                    <a:pt x="1818" y="24"/>
                  </a:lnTo>
                  <a:lnTo>
                    <a:pt x="1824" y="28"/>
                  </a:lnTo>
                  <a:lnTo>
                    <a:pt x="1830" y="32"/>
                  </a:lnTo>
                  <a:lnTo>
                    <a:pt x="1834" y="36"/>
                  </a:lnTo>
                  <a:lnTo>
                    <a:pt x="1836" y="42"/>
                  </a:lnTo>
                  <a:lnTo>
                    <a:pt x="1838" y="48"/>
                  </a:lnTo>
                  <a:lnTo>
                    <a:pt x="1840" y="54"/>
                  </a:lnTo>
                  <a:lnTo>
                    <a:pt x="1840" y="376"/>
                  </a:lnTo>
                  <a:lnTo>
                    <a:pt x="1838" y="382"/>
                  </a:lnTo>
                  <a:lnTo>
                    <a:pt x="1836" y="388"/>
                  </a:lnTo>
                  <a:lnTo>
                    <a:pt x="1834" y="394"/>
                  </a:lnTo>
                  <a:lnTo>
                    <a:pt x="1830" y="398"/>
                  </a:lnTo>
                  <a:lnTo>
                    <a:pt x="1824" y="402"/>
                  </a:lnTo>
                  <a:lnTo>
                    <a:pt x="1818" y="406"/>
                  </a:lnTo>
                  <a:lnTo>
                    <a:pt x="1810" y="408"/>
                  </a:lnTo>
                  <a:lnTo>
                    <a:pt x="1804" y="408"/>
                  </a:lnTo>
                  <a:lnTo>
                    <a:pt x="58" y="408"/>
                  </a:lnTo>
                  <a:lnTo>
                    <a:pt x="50" y="408"/>
                  </a:lnTo>
                  <a:lnTo>
                    <a:pt x="44" y="406"/>
                  </a:lnTo>
                  <a:lnTo>
                    <a:pt x="38" y="402"/>
                  </a:lnTo>
                  <a:lnTo>
                    <a:pt x="32" y="398"/>
                  </a:lnTo>
                  <a:lnTo>
                    <a:pt x="28" y="394"/>
                  </a:lnTo>
                  <a:lnTo>
                    <a:pt x="24" y="388"/>
                  </a:lnTo>
                  <a:lnTo>
                    <a:pt x="22" y="382"/>
                  </a:lnTo>
                  <a:lnTo>
                    <a:pt x="22" y="376"/>
                  </a:lnTo>
                  <a:lnTo>
                    <a:pt x="22" y="54"/>
                  </a:lnTo>
                  <a:lnTo>
                    <a:pt x="22" y="48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2" y="32"/>
                  </a:lnTo>
                  <a:lnTo>
                    <a:pt x="38" y="28"/>
                  </a:lnTo>
                  <a:lnTo>
                    <a:pt x="44" y="24"/>
                  </a:lnTo>
                  <a:lnTo>
                    <a:pt x="50" y="22"/>
                  </a:lnTo>
                  <a:lnTo>
                    <a:pt x="58" y="22"/>
                  </a:lnTo>
                  <a:lnTo>
                    <a:pt x="1386" y="22"/>
                  </a:lnTo>
                  <a:lnTo>
                    <a:pt x="1402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8"/>
                  </a:lnTo>
                  <a:lnTo>
                    <a:pt x="18" y="16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2" y="44"/>
                  </a:lnTo>
                  <a:lnTo>
                    <a:pt x="0" y="54"/>
                  </a:lnTo>
                  <a:lnTo>
                    <a:pt x="0" y="376"/>
                  </a:lnTo>
                  <a:lnTo>
                    <a:pt x="2" y="386"/>
                  </a:lnTo>
                  <a:lnTo>
                    <a:pt x="4" y="398"/>
                  </a:lnTo>
                  <a:lnTo>
                    <a:pt x="10" y="406"/>
                  </a:lnTo>
                  <a:lnTo>
                    <a:pt x="18" y="414"/>
                  </a:lnTo>
                  <a:lnTo>
                    <a:pt x="26" y="420"/>
                  </a:lnTo>
                  <a:lnTo>
                    <a:pt x="36" y="426"/>
                  </a:lnTo>
                  <a:lnTo>
                    <a:pt x="46" y="430"/>
                  </a:lnTo>
                  <a:lnTo>
                    <a:pt x="58" y="430"/>
                  </a:lnTo>
                  <a:lnTo>
                    <a:pt x="1804" y="430"/>
                  </a:lnTo>
                  <a:lnTo>
                    <a:pt x="1814" y="430"/>
                  </a:lnTo>
                  <a:lnTo>
                    <a:pt x="1826" y="426"/>
                  </a:lnTo>
                  <a:lnTo>
                    <a:pt x="1836" y="420"/>
                  </a:lnTo>
                  <a:lnTo>
                    <a:pt x="1844" y="414"/>
                  </a:lnTo>
                  <a:lnTo>
                    <a:pt x="1852" y="406"/>
                  </a:lnTo>
                  <a:lnTo>
                    <a:pt x="1856" y="398"/>
                  </a:lnTo>
                  <a:lnTo>
                    <a:pt x="1860" y="386"/>
                  </a:lnTo>
                  <a:lnTo>
                    <a:pt x="1862" y="376"/>
                  </a:lnTo>
                  <a:lnTo>
                    <a:pt x="1862" y="54"/>
                  </a:lnTo>
                  <a:lnTo>
                    <a:pt x="1860" y="44"/>
                  </a:lnTo>
                  <a:lnTo>
                    <a:pt x="1856" y="32"/>
                  </a:lnTo>
                  <a:lnTo>
                    <a:pt x="1852" y="24"/>
                  </a:lnTo>
                  <a:lnTo>
                    <a:pt x="1844" y="16"/>
                  </a:lnTo>
                  <a:lnTo>
                    <a:pt x="1836" y="8"/>
                  </a:lnTo>
                  <a:lnTo>
                    <a:pt x="1826" y="4"/>
                  </a:lnTo>
                  <a:lnTo>
                    <a:pt x="1814" y="0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66" name="Freeform 41"/>
            <p:cNvSpPr>
              <a:spLocks/>
            </p:cNvSpPr>
            <p:nvPr userDrawn="1"/>
          </p:nvSpPr>
          <p:spPr bwMode="auto">
            <a:xfrm>
              <a:off x="5159" y="156"/>
              <a:ext cx="61" cy="121"/>
            </a:xfrm>
            <a:custGeom>
              <a:avLst/>
              <a:gdLst>
                <a:gd name="T0" fmla="*/ 102 w 102"/>
                <a:gd name="T1" fmla="*/ 30 h 204"/>
                <a:gd name="T2" fmla="*/ 102 w 102"/>
                <a:gd name="T3" fmla="*/ 30 h 204"/>
                <a:gd name="T4" fmla="*/ 90 w 102"/>
                <a:gd name="T5" fmla="*/ 26 h 204"/>
                <a:gd name="T6" fmla="*/ 90 w 102"/>
                <a:gd name="T7" fmla="*/ 26 h 204"/>
                <a:gd name="T8" fmla="*/ 80 w 102"/>
                <a:gd name="T9" fmla="*/ 26 h 204"/>
                <a:gd name="T10" fmla="*/ 80 w 102"/>
                <a:gd name="T11" fmla="*/ 26 h 204"/>
                <a:gd name="T12" fmla="*/ 70 w 102"/>
                <a:gd name="T13" fmla="*/ 28 h 204"/>
                <a:gd name="T14" fmla="*/ 70 w 102"/>
                <a:gd name="T15" fmla="*/ 28 h 204"/>
                <a:gd name="T16" fmla="*/ 62 w 102"/>
                <a:gd name="T17" fmla="*/ 32 h 204"/>
                <a:gd name="T18" fmla="*/ 62 w 102"/>
                <a:gd name="T19" fmla="*/ 32 h 204"/>
                <a:gd name="T20" fmla="*/ 58 w 102"/>
                <a:gd name="T21" fmla="*/ 40 h 204"/>
                <a:gd name="T22" fmla="*/ 58 w 102"/>
                <a:gd name="T23" fmla="*/ 40 h 204"/>
                <a:gd name="T24" fmla="*/ 56 w 102"/>
                <a:gd name="T25" fmla="*/ 52 h 204"/>
                <a:gd name="T26" fmla="*/ 56 w 102"/>
                <a:gd name="T27" fmla="*/ 70 h 204"/>
                <a:gd name="T28" fmla="*/ 90 w 102"/>
                <a:gd name="T29" fmla="*/ 70 h 204"/>
                <a:gd name="T30" fmla="*/ 90 w 102"/>
                <a:gd name="T31" fmla="*/ 96 h 204"/>
                <a:gd name="T32" fmla="*/ 56 w 102"/>
                <a:gd name="T33" fmla="*/ 96 h 204"/>
                <a:gd name="T34" fmla="*/ 56 w 102"/>
                <a:gd name="T35" fmla="*/ 204 h 204"/>
                <a:gd name="T36" fmla="*/ 24 w 102"/>
                <a:gd name="T37" fmla="*/ 204 h 204"/>
                <a:gd name="T38" fmla="*/ 24 w 102"/>
                <a:gd name="T39" fmla="*/ 96 h 204"/>
                <a:gd name="T40" fmla="*/ 0 w 102"/>
                <a:gd name="T41" fmla="*/ 96 h 204"/>
                <a:gd name="T42" fmla="*/ 0 w 102"/>
                <a:gd name="T43" fmla="*/ 70 h 204"/>
                <a:gd name="T44" fmla="*/ 24 w 102"/>
                <a:gd name="T45" fmla="*/ 70 h 204"/>
                <a:gd name="T46" fmla="*/ 24 w 102"/>
                <a:gd name="T47" fmla="*/ 54 h 204"/>
                <a:gd name="T48" fmla="*/ 24 w 102"/>
                <a:gd name="T49" fmla="*/ 54 h 204"/>
                <a:gd name="T50" fmla="*/ 24 w 102"/>
                <a:gd name="T51" fmla="*/ 40 h 204"/>
                <a:gd name="T52" fmla="*/ 28 w 102"/>
                <a:gd name="T53" fmla="*/ 28 h 204"/>
                <a:gd name="T54" fmla="*/ 28 w 102"/>
                <a:gd name="T55" fmla="*/ 28 h 204"/>
                <a:gd name="T56" fmla="*/ 32 w 102"/>
                <a:gd name="T57" fmla="*/ 20 h 204"/>
                <a:gd name="T58" fmla="*/ 38 w 102"/>
                <a:gd name="T59" fmla="*/ 12 h 204"/>
                <a:gd name="T60" fmla="*/ 38 w 102"/>
                <a:gd name="T61" fmla="*/ 12 h 204"/>
                <a:gd name="T62" fmla="*/ 46 w 102"/>
                <a:gd name="T63" fmla="*/ 6 h 204"/>
                <a:gd name="T64" fmla="*/ 56 w 102"/>
                <a:gd name="T65" fmla="*/ 2 h 204"/>
                <a:gd name="T66" fmla="*/ 56 w 102"/>
                <a:gd name="T67" fmla="*/ 2 h 204"/>
                <a:gd name="T68" fmla="*/ 66 w 102"/>
                <a:gd name="T69" fmla="*/ 0 h 204"/>
                <a:gd name="T70" fmla="*/ 76 w 102"/>
                <a:gd name="T71" fmla="*/ 0 h 204"/>
                <a:gd name="T72" fmla="*/ 76 w 102"/>
                <a:gd name="T73" fmla="*/ 0 h 204"/>
                <a:gd name="T74" fmla="*/ 90 w 102"/>
                <a:gd name="T75" fmla="*/ 0 h 204"/>
                <a:gd name="T76" fmla="*/ 90 w 102"/>
                <a:gd name="T77" fmla="*/ 0 h 204"/>
                <a:gd name="T78" fmla="*/ 102 w 102"/>
                <a:gd name="T79" fmla="*/ 4 h 204"/>
                <a:gd name="T80" fmla="*/ 102 w 102"/>
                <a:gd name="T81" fmla="*/ 30 h 2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2"/>
                <a:gd name="T124" fmla="*/ 0 h 204"/>
                <a:gd name="T125" fmla="*/ 102 w 102"/>
                <a:gd name="T126" fmla="*/ 204 h 20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2" h="204">
                  <a:moveTo>
                    <a:pt x="102" y="30"/>
                  </a:moveTo>
                  <a:lnTo>
                    <a:pt x="102" y="30"/>
                  </a:lnTo>
                  <a:lnTo>
                    <a:pt x="90" y="26"/>
                  </a:lnTo>
                  <a:lnTo>
                    <a:pt x="80" y="26"/>
                  </a:lnTo>
                  <a:lnTo>
                    <a:pt x="70" y="28"/>
                  </a:lnTo>
                  <a:lnTo>
                    <a:pt x="62" y="32"/>
                  </a:lnTo>
                  <a:lnTo>
                    <a:pt x="58" y="40"/>
                  </a:lnTo>
                  <a:lnTo>
                    <a:pt x="56" y="52"/>
                  </a:lnTo>
                  <a:lnTo>
                    <a:pt x="56" y="70"/>
                  </a:lnTo>
                  <a:lnTo>
                    <a:pt x="90" y="70"/>
                  </a:lnTo>
                  <a:lnTo>
                    <a:pt x="90" y="96"/>
                  </a:lnTo>
                  <a:lnTo>
                    <a:pt x="56" y="96"/>
                  </a:lnTo>
                  <a:lnTo>
                    <a:pt x="56" y="204"/>
                  </a:lnTo>
                  <a:lnTo>
                    <a:pt x="24" y="204"/>
                  </a:lnTo>
                  <a:lnTo>
                    <a:pt x="24" y="96"/>
                  </a:lnTo>
                  <a:lnTo>
                    <a:pt x="0" y="96"/>
                  </a:lnTo>
                  <a:lnTo>
                    <a:pt x="0" y="70"/>
                  </a:lnTo>
                  <a:lnTo>
                    <a:pt x="24" y="70"/>
                  </a:lnTo>
                  <a:lnTo>
                    <a:pt x="24" y="54"/>
                  </a:lnTo>
                  <a:lnTo>
                    <a:pt x="24" y="40"/>
                  </a:lnTo>
                  <a:lnTo>
                    <a:pt x="28" y="28"/>
                  </a:lnTo>
                  <a:lnTo>
                    <a:pt x="32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6" y="2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02" y="4"/>
                  </a:lnTo>
                  <a:lnTo>
                    <a:pt x="10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67" name="Freeform 42"/>
            <p:cNvSpPr>
              <a:spLocks noEditPoints="1"/>
            </p:cNvSpPr>
            <p:nvPr userDrawn="1"/>
          </p:nvSpPr>
          <p:spPr bwMode="auto">
            <a:xfrm>
              <a:off x="5221" y="195"/>
              <a:ext cx="81" cy="85"/>
            </a:xfrm>
            <a:custGeom>
              <a:avLst/>
              <a:gdLst>
                <a:gd name="T0" fmla="*/ 136 w 136"/>
                <a:gd name="T1" fmla="*/ 70 h 142"/>
                <a:gd name="T2" fmla="*/ 130 w 136"/>
                <a:gd name="T3" fmla="*/ 100 h 142"/>
                <a:gd name="T4" fmla="*/ 124 w 136"/>
                <a:gd name="T5" fmla="*/ 112 h 142"/>
                <a:gd name="T6" fmla="*/ 116 w 136"/>
                <a:gd name="T7" fmla="*/ 122 h 142"/>
                <a:gd name="T8" fmla="*/ 96 w 136"/>
                <a:gd name="T9" fmla="*/ 136 h 142"/>
                <a:gd name="T10" fmla="*/ 82 w 136"/>
                <a:gd name="T11" fmla="*/ 140 h 142"/>
                <a:gd name="T12" fmla="*/ 68 w 136"/>
                <a:gd name="T13" fmla="*/ 142 h 142"/>
                <a:gd name="T14" fmla="*/ 40 w 136"/>
                <a:gd name="T15" fmla="*/ 136 h 142"/>
                <a:gd name="T16" fmla="*/ 28 w 136"/>
                <a:gd name="T17" fmla="*/ 130 h 142"/>
                <a:gd name="T18" fmla="*/ 18 w 136"/>
                <a:gd name="T19" fmla="*/ 122 h 142"/>
                <a:gd name="T20" fmla="*/ 4 w 136"/>
                <a:gd name="T21" fmla="*/ 100 h 142"/>
                <a:gd name="T22" fmla="*/ 0 w 136"/>
                <a:gd name="T23" fmla="*/ 86 h 142"/>
                <a:gd name="T24" fmla="*/ 0 w 136"/>
                <a:gd name="T25" fmla="*/ 70 h 142"/>
                <a:gd name="T26" fmla="*/ 4 w 136"/>
                <a:gd name="T27" fmla="*/ 42 h 142"/>
                <a:gd name="T28" fmla="*/ 10 w 136"/>
                <a:gd name="T29" fmla="*/ 30 h 142"/>
                <a:gd name="T30" fmla="*/ 18 w 136"/>
                <a:gd name="T31" fmla="*/ 20 h 142"/>
                <a:gd name="T32" fmla="*/ 40 w 136"/>
                <a:gd name="T33" fmla="*/ 4 h 142"/>
                <a:gd name="T34" fmla="*/ 52 w 136"/>
                <a:gd name="T35" fmla="*/ 2 h 142"/>
                <a:gd name="T36" fmla="*/ 68 w 136"/>
                <a:gd name="T37" fmla="*/ 0 h 142"/>
                <a:gd name="T38" fmla="*/ 96 w 136"/>
                <a:gd name="T39" fmla="*/ 4 h 142"/>
                <a:gd name="T40" fmla="*/ 108 w 136"/>
                <a:gd name="T41" fmla="*/ 10 h 142"/>
                <a:gd name="T42" fmla="*/ 118 w 136"/>
                <a:gd name="T43" fmla="*/ 20 h 142"/>
                <a:gd name="T44" fmla="*/ 130 w 136"/>
                <a:gd name="T45" fmla="*/ 42 h 142"/>
                <a:gd name="T46" fmla="*/ 134 w 136"/>
                <a:gd name="T47" fmla="*/ 56 h 142"/>
                <a:gd name="T48" fmla="*/ 136 w 136"/>
                <a:gd name="T49" fmla="*/ 70 h 142"/>
                <a:gd name="T50" fmla="*/ 102 w 136"/>
                <a:gd name="T51" fmla="*/ 70 h 142"/>
                <a:gd name="T52" fmla="*/ 98 w 136"/>
                <a:gd name="T53" fmla="*/ 52 h 142"/>
                <a:gd name="T54" fmla="*/ 96 w 136"/>
                <a:gd name="T55" fmla="*/ 44 h 142"/>
                <a:gd name="T56" fmla="*/ 92 w 136"/>
                <a:gd name="T57" fmla="*/ 38 h 142"/>
                <a:gd name="T58" fmla="*/ 80 w 136"/>
                <a:gd name="T59" fmla="*/ 30 h 142"/>
                <a:gd name="T60" fmla="*/ 74 w 136"/>
                <a:gd name="T61" fmla="*/ 28 h 142"/>
                <a:gd name="T62" fmla="*/ 68 w 136"/>
                <a:gd name="T63" fmla="*/ 26 h 142"/>
                <a:gd name="T64" fmla="*/ 54 w 136"/>
                <a:gd name="T65" fmla="*/ 30 h 142"/>
                <a:gd name="T66" fmla="*/ 48 w 136"/>
                <a:gd name="T67" fmla="*/ 32 h 142"/>
                <a:gd name="T68" fmla="*/ 44 w 136"/>
                <a:gd name="T69" fmla="*/ 38 h 142"/>
                <a:gd name="T70" fmla="*/ 36 w 136"/>
                <a:gd name="T71" fmla="*/ 52 h 142"/>
                <a:gd name="T72" fmla="*/ 34 w 136"/>
                <a:gd name="T73" fmla="*/ 60 h 142"/>
                <a:gd name="T74" fmla="*/ 34 w 136"/>
                <a:gd name="T75" fmla="*/ 70 h 142"/>
                <a:gd name="T76" fmla="*/ 36 w 136"/>
                <a:gd name="T77" fmla="*/ 90 h 142"/>
                <a:gd name="T78" fmla="*/ 40 w 136"/>
                <a:gd name="T79" fmla="*/ 96 h 142"/>
                <a:gd name="T80" fmla="*/ 44 w 136"/>
                <a:gd name="T81" fmla="*/ 104 h 142"/>
                <a:gd name="T82" fmla="*/ 54 w 136"/>
                <a:gd name="T83" fmla="*/ 112 h 142"/>
                <a:gd name="T84" fmla="*/ 60 w 136"/>
                <a:gd name="T85" fmla="*/ 114 h 142"/>
                <a:gd name="T86" fmla="*/ 68 w 136"/>
                <a:gd name="T87" fmla="*/ 114 h 142"/>
                <a:gd name="T88" fmla="*/ 82 w 136"/>
                <a:gd name="T89" fmla="*/ 112 h 142"/>
                <a:gd name="T90" fmla="*/ 86 w 136"/>
                <a:gd name="T91" fmla="*/ 108 h 142"/>
                <a:gd name="T92" fmla="*/ 92 w 136"/>
                <a:gd name="T93" fmla="*/ 104 h 142"/>
                <a:gd name="T94" fmla="*/ 98 w 136"/>
                <a:gd name="T95" fmla="*/ 90 h 142"/>
                <a:gd name="T96" fmla="*/ 100 w 136"/>
                <a:gd name="T97" fmla="*/ 80 h 142"/>
                <a:gd name="T98" fmla="*/ 102 w 136"/>
                <a:gd name="T99" fmla="*/ 70 h 1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36"/>
                <a:gd name="T151" fmla="*/ 0 h 142"/>
                <a:gd name="T152" fmla="*/ 136 w 136"/>
                <a:gd name="T153" fmla="*/ 142 h 1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36" h="142">
                  <a:moveTo>
                    <a:pt x="136" y="70"/>
                  </a:moveTo>
                  <a:lnTo>
                    <a:pt x="136" y="70"/>
                  </a:lnTo>
                  <a:lnTo>
                    <a:pt x="134" y="86"/>
                  </a:lnTo>
                  <a:lnTo>
                    <a:pt x="130" y="100"/>
                  </a:lnTo>
                  <a:lnTo>
                    <a:pt x="124" y="112"/>
                  </a:lnTo>
                  <a:lnTo>
                    <a:pt x="116" y="122"/>
                  </a:lnTo>
                  <a:lnTo>
                    <a:pt x="108" y="130"/>
                  </a:lnTo>
                  <a:lnTo>
                    <a:pt x="96" y="136"/>
                  </a:lnTo>
                  <a:lnTo>
                    <a:pt x="82" y="140"/>
                  </a:lnTo>
                  <a:lnTo>
                    <a:pt x="68" y="142"/>
                  </a:lnTo>
                  <a:lnTo>
                    <a:pt x="52" y="140"/>
                  </a:lnTo>
                  <a:lnTo>
                    <a:pt x="40" y="136"/>
                  </a:lnTo>
                  <a:lnTo>
                    <a:pt x="28" y="130"/>
                  </a:lnTo>
                  <a:lnTo>
                    <a:pt x="18" y="122"/>
                  </a:lnTo>
                  <a:lnTo>
                    <a:pt x="10" y="112"/>
                  </a:lnTo>
                  <a:lnTo>
                    <a:pt x="4" y="100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0"/>
                  </a:lnTo>
                  <a:lnTo>
                    <a:pt x="40" y="4"/>
                  </a:lnTo>
                  <a:lnTo>
                    <a:pt x="52" y="2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6" y="4"/>
                  </a:lnTo>
                  <a:lnTo>
                    <a:pt x="108" y="10"/>
                  </a:lnTo>
                  <a:lnTo>
                    <a:pt x="118" y="20"/>
                  </a:lnTo>
                  <a:lnTo>
                    <a:pt x="124" y="30"/>
                  </a:lnTo>
                  <a:lnTo>
                    <a:pt x="130" y="42"/>
                  </a:lnTo>
                  <a:lnTo>
                    <a:pt x="134" y="56"/>
                  </a:lnTo>
                  <a:lnTo>
                    <a:pt x="136" y="70"/>
                  </a:lnTo>
                  <a:close/>
                  <a:moveTo>
                    <a:pt x="102" y="70"/>
                  </a:moveTo>
                  <a:lnTo>
                    <a:pt x="102" y="70"/>
                  </a:lnTo>
                  <a:lnTo>
                    <a:pt x="100" y="60"/>
                  </a:lnTo>
                  <a:lnTo>
                    <a:pt x="98" y="52"/>
                  </a:lnTo>
                  <a:lnTo>
                    <a:pt x="96" y="44"/>
                  </a:lnTo>
                  <a:lnTo>
                    <a:pt x="92" y="38"/>
                  </a:lnTo>
                  <a:lnTo>
                    <a:pt x="86" y="32"/>
                  </a:lnTo>
                  <a:lnTo>
                    <a:pt x="80" y="30"/>
                  </a:lnTo>
                  <a:lnTo>
                    <a:pt x="74" y="28"/>
                  </a:lnTo>
                  <a:lnTo>
                    <a:pt x="68" y="26"/>
                  </a:lnTo>
                  <a:lnTo>
                    <a:pt x="60" y="28"/>
                  </a:lnTo>
                  <a:lnTo>
                    <a:pt x="54" y="30"/>
                  </a:lnTo>
                  <a:lnTo>
                    <a:pt x="48" y="32"/>
                  </a:lnTo>
                  <a:lnTo>
                    <a:pt x="44" y="38"/>
                  </a:lnTo>
                  <a:lnTo>
                    <a:pt x="40" y="44"/>
                  </a:lnTo>
                  <a:lnTo>
                    <a:pt x="36" y="52"/>
                  </a:lnTo>
                  <a:lnTo>
                    <a:pt x="34" y="60"/>
                  </a:lnTo>
                  <a:lnTo>
                    <a:pt x="34" y="70"/>
                  </a:lnTo>
                  <a:lnTo>
                    <a:pt x="34" y="80"/>
                  </a:lnTo>
                  <a:lnTo>
                    <a:pt x="36" y="90"/>
                  </a:lnTo>
                  <a:lnTo>
                    <a:pt x="40" y="96"/>
                  </a:lnTo>
                  <a:lnTo>
                    <a:pt x="44" y="104"/>
                  </a:lnTo>
                  <a:lnTo>
                    <a:pt x="48" y="108"/>
                  </a:lnTo>
                  <a:lnTo>
                    <a:pt x="54" y="112"/>
                  </a:lnTo>
                  <a:lnTo>
                    <a:pt x="60" y="114"/>
                  </a:lnTo>
                  <a:lnTo>
                    <a:pt x="68" y="114"/>
                  </a:lnTo>
                  <a:lnTo>
                    <a:pt x="74" y="114"/>
                  </a:lnTo>
                  <a:lnTo>
                    <a:pt x="82" y="112"/>
                  </a:lnTo>
                  <a:lnTo>
                    <a:pt x="86" y="108"/>
                  </a:lnTo>
                  <a:lnTo>
                    <a:pt x="92" y="104"/>
                  </a:lnTo>
                  <a:lnTo>
                    <a:pt x="96" y="96"/>
                  </a:lnTo>
                  <a:lnTo>
                    <a:pt x="98" y="90"/>
                  </a:lnTo>
                  <a:lnTo>
                    <a:pt x="100" y="80"/>
                  </a:lnTo>
                  <a:lnTo>
                    <a:pt x="102" y="7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68" name="Freeform 43"/>
            <p:cNvSpPr>
              <a:spLocks/>
            </p:cNvSpPr>
            <p:nvPr userDrawn="1"/>
          </p:nvSpPr>
          <p:spPr bwMode="auto">
            <a:xfrm>
              <a:off x="5318" y="195"/>
              <a:ext cx="48" cy="82"/>
            </a:xfrm>
            <a:custGeom>
              <a:avLst/>
              <a:gdLst>
                <a:gd name="T0" fmla="*/ 80 w 80"/>
                <a:gd name="T1" fmla="*/ 30 h 138"/>
                <a:gd name="T2" fmla="*/ 78 w 80"/>
                <a:gd name="T3" fmla="*/ 30 h 138"/>
                <a:gd name="T4" fmla="*/ 78 w 80"/>
                <a:gd name="T5" fmla="*/ 30 h 138"/>
                <a:gd name="T6" fmla="*/ 64 w 80"/>
                <a:gd name="T7" fmla="*/ 30 h 138"/>
                <a:gd name="T8" fmla="*/ 50 w 80"/>
                <a:gd name="T9" fmla="*/ 34 h 138"/>
                <a:gd name="T10" fmla="*/ 50 w 80"/>
                <a:gd name="T11" fmla="*/ 34 h 138"/>
                <a:gd name="T12" fmla="*/ 40 w 80"/>
                <a:gd name="T13" fmla="*/ 40 h 138"/>
                <a:gd name="T14" fmla="*/ 34 w 80"/>
                <a:gd name="T15" fmla="*/ 48 h 138"/>
                <a:gd name="T16" fmla="*/ 34 w 80"/>
                <a:gd name="T17" fmla="*/ 138 h 138"/>
                <a:gd name="T18" fmla="*/ 0 w 80"/>
                <a:gd name="T19" fmla="*/ 138 h 138"/>
                <a:gd name="T20" fmla="*/ 0 w 80"/>
                <a:gd name="T21" fmla="*/ 4 h 138"/>
                <a:gd name="T22" fmla="*/ 30 w 80"/>
                <a:gd name="T23" fmla="*/ 4 h 138"/>
                <a:gd name="T24" fmla="*/ 30 w 80"/>
                <a:gd name="T25" fmla="*/ 18 h 138"/>
                <a:gd name="T26" fmla="*/ 30 w 80"/>
                <a:gd name="T27" fmla="*/ 20 h 138"/>
                <a:gd name="T28" fmla="*/ 30 w 80"/>
                <a:gd name="T29" fmla="*/ 20 h 138"/>
                <a:gd name="T30" fmla="*/ 38 w 80"/>
                <a:gd name="T31" fmla="*/ 12 h 138"/>
                <a:gd name="T32" fmla="*/ 46 w 80"/>
                <a:gd name="T33" fmla="*/ 6 h 138"/>
                <a:gd name="T34" fmla="*/ 46 w 80"/>
                <a:gd name="T35" fmla="*/ 6 h 138"/>
                <a:gd name="T36" fmla="*/ 58 w 80"/>
                <a:gd name="T37" fmla="*/ 2 h 138"/>
                <a:gd name="T38" fmla="*/ 72 w 80"/>
                <a:gd name="T39" fmla="*/ 0 h 138"/>
                <a:gd name="T40" fmla="*/ 72 w 80"/>
                <a:gd name="T41" fmla="*/ 0 h 138"/>
                <a:gd name="T42" fmla="*/ 80 w 80"/>
                <a:gd name="T43" fmla="*/ 0 h 138"/>
                <a:gd name="T44" fmla="*/ 80 w 80"/>
                <a:gd name="T45" fmla="*/ 30 h 1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0"/>
                <a:gd name="T70" fmla="*/ 0 h 138"/>
                <a:gd name="T71" fmla="*/ 80 w 80"/>
                <a:gd name="T72" fmla="*/ 138 h 13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0" h="138">
                  <a:moveTo>
                    <a:pt x="80" y="30"/>
                  </a:moveTo>
                  <a:lnTo>
                    <a:pt x="78" y="30"/>
                  </a:lnTo>
                  <a:lnTo>
                    <a:pt x="64" y="30"/>
                  </a:lnTo>
                  <a:lnTo>
                    <a:pt x="50" y="34"/>
                  </a:lnTo>
                  <a:lnTo>
                    <a:pt x="40" y="40"/>
                  </a:lnTo>
                  <a:lnTo>
                    <a:pt x="34" y="48"/>
                  </a:lnTo>
                  <a:lnTo>
                    <a:pt x="34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69" name="Freeform 44"/>
            <p:cNvSpPr>
              <a:spLocks/>
            </p:cNvSpPr>
            <p:nvPr userDrawn="1"/>
          </p:nvSpPr>
          <p:spPr bwMode="auto">
            <a:xfrm>
              <a:off x="5379" y="198"/>
              <a:ext cx="73" cy="82"/>
            </a:xfrm>
            <a:custGeom>
              <a:avLst/>
              <a:gdLst>
                <a:gd name="T0" fmla="*/ 62 w 122"/>
                <a:gd name="T1" fmla="*/ 138 h 138"/>
                <a:gd name="T2" fmla="*/ 62 w 122"/>
                <a:gd name="T3" fmla="*/ 138 h 138"/>
                <a:gd name="T4" fmla="*/ 44 w 122"/>
                <a:gd name="T5" fmla="*/ 136 h 138"/>
                <a:gd name="T6" fmla="*/ 28 w 122"/>
                <a:gd name="T7" fmla="*/ 130 h 138"/>
                <a:gd name="T8" fmla="*/ 28 w 122"/>
                <a:gd name="T9" fmla="*/ 130 h 138"/>
                <a:gd name="T10" fmla="*/ 16 w 122"/>
                <a:gd name="T11" fmla="*/ 122 h 138"/>
                <a:gd name="T12" fmla="*/ 8 w 122"/>
                <a:gd name="T13" fmla="*/ 112 h 138"/>
                <a:gd name="T14" fmla="*/ 8 w 122"/>
                <a:gd name="T15" fmla="*/ 112 h 138"/>
                <a:gd name="T16" fmla="*/ 2 w 122"/>
                <a:gd name="T17" fmla="*/ 98 h 138"/>
                <a:gd name="T18" fmla="*/ 2 w 122"/>
                <a:gd name="T19" fmla="*/ 98 h 138"/>
                <a:gd name="T20" fmla="*/ 0 w 122"/>
                <a:gd name="T21" fmla="*/ 82 h 138"/>
                <a:gd name="T22" fmla="*/ 0 w 122"/>
                <a:gd name="T23" fmla="*/ 0 h 138"/>
                <a:gd name="T24" fmla="*/ 34 w 122"/>
                <a:gd name="T25" fmla="*/ 0 h 138"/>
                <a:gd name="T26" fmla="*/ 34 w 122"/>
                <a:gd name="T27" fmla="*/ 78 h 138"/>
                <a:gd name="T28" fmla="*/ 34 w 122"/>
                <a:gd name="T29" fmla="*/ 78 h 138"/>
                <a:gd name="T30" fmla="*/ 34 w 122"/>
                <a:gd name="T31" fmla="*/ 90 h 138"/>
                <a:gd name="T32" fmla="*/ 34 w 122"/>
                <a:gd name="T33" fmla="*/ 90 h 138"/>
                <a:gd name="T34" fmla="*/ 38 w 122"/>
                <a:gd name="T35" fmla="*/ 98 h 138"/>
                <a:gd name="T36" fmla="*/ 38 w 122"/>
                <a:gd name="T37" fmla="*/ 98 h 138"/>
                <a:gd name="T38" fmla="*/ 42 w 122"/>
                <a:gd name="T39" fmla="*/ 104 h 138"/>
                <a:gd name="T40" fmla="*/ 46 w 122"/>
                <a:gd name="T41" fmla="*/ 108 h 138"/>
                <a:gd name="T42" fmla="*/ 46 w 122"/>
                <a:gd name="T43" fmla="*/ 108 h 138"/>
                <a:gd name="T44" fmla="*/ 54 w 122"/>
                <a:gd name="T45" fmla="*/ 110 h 138"/>
                <a:gd name="T46" fmla="*/ 62 w 122"/>
                <a:gd name="T47" fmla="*/ 110 h 138"/>
                <a:gd name="T48" fmla="*/ 62 w 122"/>
                <a:gd name="T49" fmla="*/ 110 h 138"/>
                <a:gd name="T50" fmla="*/ 70 w 122"/>
                <a:gd name="T51" fmla="*/ 110 h 138"/>
                <a:gd name="T52" fmla="*/ 76 w 122"/>
                <a:gd name="T53" fmla="*/ 106 h 138"/>
                <a:gd name="T54" fmla="*/ 76 w 122"/>
                <a:gd name="T55" fmla="*/ 106 h 138"/>
                <a:gd name="T56" fmla="*/ 82 w 122"/>
                <a:gd name="T57" fmla="*/ 102 h 138"/>
                <a:gd name="T58" fmla="*/ 86 w 122"/>
                <a:gd name="T59" fmla="*/ 96 h 138"/>
                <a:gd name="T60" fmla="*/ 86 w 122"/>
                <a:gd name="T61" fmla="*/ 96 h 138"/>
                <a:gd name="T62" fmla="*/ 88 w 122"/>
                <a:gd name="T63" fmla="*/ 88 h 138"/>
                <a:gd name="T64" fmla="*/ 90 w 122"/>
                <a:gd name="T65" fmla="*/ 78 h 138"/>
                <a:gd name="T66" fmla="*/ 90 w 122"/>
                <a:gd name="T67" fmla="*/ 0 h 138"/>
                <a:gd name="T68" fmla="*/ 122 w 122"/>
                <a:gd name="T69" fmla="*/ 0 h 138"/>
                <a:gd name="T70" fmla="*/ 122 w 122"/>
                <a:gd name="T71" fmla="*/ 82 h 138"/>
                <a:gd name="T72" fmla="*/ 122 w 122"/>
                <a:gd name="T73" fmla="*/ 82 h 138"/>
                <a:gd name="T74" fmla="*/ 120 w 122"/>
                <a:gd name="T75" fmla="*/ 96 h 138"/>
                <a:gd name="T76" fmla="*/ 116 w 122"/>
                <a:gd name="T77" fmla="*/ 110 h 138"/>
                <a:gd name="T78" fmla="*/ 116 w 122"/>
                <a:gd name="T79" fmla="*/ 110 h 138"/>
                <a:gd name="T80" fmla="*/ 108 w 122"/>
                <a:gd name="T81" fmla="*/ 120 h 138"/>
                <a:gd name="T82" fmla="*/ 108 w 122"/>
                <a:gd name="T83" fmla="*/ 120 h 138"/>
                <a:gd name="T84" fmla="*/ 96 w 122"/>
                <a:gd name="T85" fmla="*/ 130 h 138"/>
                <a:gd name="T86" fmla="*/ 96 w 122"/>
                <a:gd name="T87" fmla="*/ 130 h 138"/>
                <a:gd name="T88" fmla="*/ 80 w 122"/>
                <a:gd name="T89" fmla="*/ 136 h 138"/>
                <a:gd name="T90" fmla="*/ 80 w 122"/>
                <a:gd name="T91" fmla="*/ 136 h 138"/>
                <a:gd name="T92" fmla="*/ 62 w 122"/>
                <a:gd name="T93" fmla="*/ 138 h 138"/>
                <a:gd name="T94" fmla="*/ 62 w 122"/>
                <a:gd name="T95" fmla="*/ 138 h 1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2"/>
                <a:gd name="T145" fmla="*/ 0 h 138"/>
                <a:gd name="T146" fmla="*/ 122 w 122"/>
                <a:gd name="T147" fmla="*/ 138 h 1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2" h="138">
                  <a:moveTo>
                    <a:pt x="62" y="138"/>
                  </a:moveTo>
                  <a:lnTo>
                    <a:pt x="62" y="138"/>
                  </a:lnTo>
                  <a:lnTo>
                    <a:pt x="44" y="136"/>
                  </a:lnTo>
                  <a:lnTo>
                    <a:pt x="28" y="130"/>
                  </a:lnTo>
                  <a:lnTo>
                    <a:pt x="16" y="122"/>
                  </a:lnTo>
                  <a:lnTo>
                    <a:pt x="8" y="112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78"/>
                  </a:lnTo>
                  <a:lnTo>
                    <a:pt x="34" y="90"/>
                  </a:lnTo>
                  <a:lnTo>
                    <a:pt x="38" y="98"/>
                  </a:lnTo>
                  <a:lnTo>
                    <a:pt x="42" y="104"/>
                  </a:lnTo>
                  <a:lnTo>
                    <a:pt x="46" y="108"/>
                  </a:lnTo>
                  <a:lnTo>
                    <a:pt x="54" y="110"/>
                  </a:lnTo>
                  <a:lnTo>
                    <a:pt x="62" y="110"/>
                  </a:lnTo>
                  <a:lnTo>
                    <a:pt x="70" y="110"/>
                  </a:lnTo>
                  <a:lnTo>
                    <a:pt x="76" y="106"/>
                  </a:lnTo>
                  <a:lnTo>
                    <a:pt x="82" y="102"/>
                  </a:lnTo>
                  <a:lnTo>
                    <a:pt x="86" y="96"/>
                  </a:lnTo>
                  <a:lnTo>
                    <a:pt x="88" y="88"/>
                  </a:lnTo>
                  <a:lnTo>
                    <a:pt x="90" y="78"/>
                  </a:lnTo>
                  <a:lnTo>
                    <a:pt x="90" y="0"/>
                  </a:lnTo>
                  <a:lnTo>
                    <a:pt x="122" y="0"/>
                  </a:lnTo>
                  <a:lnTo>
                    <a:pt x="122" y="82"/>
                  </a:lnTo>
                  <a:lnTo>
                    <a:pt x="120" y="96"/>
                  </a:lnTo>
                  <a:lnTo>
                    <a:pt x="116" y="110"/>
                  </a:lnTo>
                  <a:lnTo>
                    <a:pt x="108" y="120"/>
                  </a:lnTo>
                  <a:lnTo>
                    <a:pt x="96" y="130"/>
                  </a:lnTo>
                  <a:lnTo>
                    <a:pt x="80" y="136"/>
                  </a:lnTo>
                  <a:lnTo>
                    <a:pt x="62" y="138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0" name="Freeform 45"/>
            <p:cNvSpPr>
              <a:spLocks/>
            </p:cNvSpPr>
            <p:nvPr userDrawn="1"/>
          </p:nvSpPr>
          <p:spPr bwMode="auto">
            <a:xfrm>
              <a:off x="5469" y="195"/>
              <a:ext cx="123" cy="82"/>
            </a:xfrm>
            <a:custGeom>
              <a:avLst/>
              <a:gdLst>
                <a:gd name="T0" fmla="*/ 172 w 206"/>
                <a:gd name="T1" fmla="*/ 56 h 138"/>
                <a:gd name="T2" fmla="*/ 172 w 206"/>
                <a:gd name="T3" fmla="*/ 48 h 138"/>
                <a:gd name="T4" fmla="*/ 172 w 206"/>
                <a:gd name="T5" fmla="*/ 42 h 138"/>
                <a:gd name="T6" fmla="*/ 166 w 206"/>
                <a:gd name="T7" fmla="*/ 32 h 138"/>
                <a:gd name="T8" fmla="*/ 160 w 206"/>
                <a:gd name="T9" fmla="*/ 28 h 138"/>
                <a:gd name="T10" fmla="*/ 154 w 206"/>
                <a:gd name="T11" fmla="*/ 28 h 138"/>
                <a:gd name="T12" fmla="*/ 144 w 206"/>
                <a:gd name="T13" fmla="*/ 28 h 138"/>
                <a:gd name="T14" fmla="*/ 136 w 206"/>
                <a:gd name="T15" fmla="*/ 32 h 138"/>
                <a:gd name="T16" fmla="*/ 126 w 206"/>
                <a:gd name="T17" fmla="*/ 38 h 138"/>
                <a:gd name="T18" fmla="*/ 120 w 206"/>
                <a:gd name="T19" fmla="*/ 138 h 138"/>
                <a:gd name="T20" fmla="*/ 86 w 206"/>
                <a:gd name="T21" fmla="*/ 56 h 138"/>
                <a:gd name="T22" fmla="*/ 86 w 206"/>
                <a:gd name="T23" fmla="*/ 48 h 138"/>
                <a:gd name="T24" fmla="*/ 84 w 206"/>
                <a:gd name="T25" fmla="*/ 42 h 138"/>
                <a:gd name="T26" fmla="*/ 82 w 206"/>
                <a:gd name="T27" fmla="*/ 36 h 138"/>
                <a:gd name="T28" fmla="*/ 80 w 206"/>
                <a:gd name="T29" fmla="*/ 32 h 138"/>
                <a:gd name="T30" fmla="*/ 66 w 206"/>
                <a:gd name="T31" fmla="*/ 28 h 138"/>
                <a:gd name="T32" fmla="*/ 58 w 206"/>
                <a:gd name="T33" fmla="*/ 28 h 138"/>
                <a:gd name="T34" fmla="*/ 48 w 206"/>
                <a:gd name="T35" fmla="*/ 32 h 138"/>
                <a:gd name="T36" fmla="*/ 40 w 206"/>
                <a:gd name="T37" fmla="*/ 38 h 138"/>
                <a:gd name="T38" fmla="*/ 32 w 206"/>
                <a:gd name="T39" fmla="*/ 46 h 138"/>
                <a:gd name="T40" fmla="*/ 0 w 206"/>
                <a:gd name="T41" fmla="*/ 138 h 138"/>
                <a:gd name="T42" fmla="*/ 30 w 206"/>
                <a:gd name="T43" fmla="*/ 4 h 138"/>
                <a:gd name="T44" fmla="*/ 30 w 206"/>
                <a:gd name="T45" fmla="*/ 20 h 138"/>
                <a:gd name="T46" fmla="*/ 38 w 206"/>
                <a:gd name="T47" fmla="*/ 12 h 138"/>
                <a:gd name="T48" fmla="*/ 48 w 206"/>
                <a:gd name="T49" fmla="*/ 6 h 138"/>
                <a:gd name="T50" fmla="*/ 60 w 206"/>
                <a:gd name="T51" fmla="*/ 2 h 138"/>
                <a:gd name="T52" fmla="*/ 74 w 206"/>
                <a:gd name="T53" fmla="*/ 0 h 138"/>
                <a:gd name="T54" fmla="*/ 88 w 206"/>
                <a:gd name="T55" fmla="*/ 2 h 138"/>
                <a:gd name="T56" fmla="*/ 98 w 206"/>
                <a:gd name="T57" fmla="*/ 6 h 138"/>
                <a:gd name="T58" fmla="*/ 114 w 206"/>
                <a:gd name="T59" fmla="*/ 24 h 138"/>
                <a:gd name="T60" fmla="*/ 116 w 206"/>
                <a:gd name="T61" fmla="*/ 24 h 138"/>
                <a:gd name="T62" fmla="*/ 124 w 206"/>
                <a:gd name="T63" fmla="*/ 14 h 138"/>
                <a:gd name="T64" fmla="*/ 134 w 206"/>
                <a:gd name="T65" fmla="*/ 6 h 138"/>
                <a:gd name="T66" fmla="*/ 146 w 206"/>
                <a:gd name="T67" fmla="*/ 2 h 138"/>
                <a:gd name="T68" fmla="*/ 162 w 206"/>
                <a:gd name="T69" fmla="*/ 0 h 138"/>
                <a:gd name="T70" fmla="*/ 186 w 206"/>
                <a:gd name="T71" fmla="*/ 6 h 138"/>
                <a:gd name="T72" fmla="*/ 194 w 206"/>
                <a:gd name="T73" fmla="*/ 12 h 138"/>
                <a:gd name="T74" fmla="*/ 200 w 206"/>
                <a:gd name="T75" fmla="*/ 22 h 138"/>
                <a:gd name="T76" fmla="*/ 204 w 206"/>
                <a:gd name="T77" fmla="*/ 28 h 138"/>
                <a:gd name="T78" fmla="*/ 204 w 206"/>
                <a:gd name="T79" fmla="*/ 34 h 138"/>
                <a:gd name="T80" fmla="*/ 206 w 206"/>
                <a:gd name="T81" fmla="*/ 44 h 138"/>
                <a:gd name="T82" fmla="*/ 206 w 206"/>
                <a:gd name="T83" fmla="*/ 138 h 138"/>
                <a:gd name="T84" fmla="*/ 172 w 206"/>
                <a:gd name="T85" fmla="*/ 56 h 1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6"/>
                <a:gd name="T130" fmla="*/ 0 h 138"/>
                <a:gd name="T131" fmla="*/ 206 w 206"/>
                <a:gd name="T132" fmla="*/ 138 h 1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6" h="138">
                  <a:moveTo>
                    <a:pt x="172" y="56"/>
                  </a:moveTo>
                  <a:lnTo>
                    <a:pt x="172" y="56"/>
                  </a:lnTo>
                  <a:lnTo>
                    <a:pt x="172" y="48"/>
                  </a:lnTo>
                  <a:lnTo>
                    <a:pt x="172" y="42"/>
                  </a:lnTo>
                  <a:lnTo>
                    <a:pt x="170" y="36"/>
                  </a:lnTo>
                  <a:lnTo>
                    <a:pt x="166" y="32"/>
                  </a:lnTo>
                  <a:lnTo>
                    <a:pt x="160" y="28"/>
                  </a:lnTo>
                  <a:lnTo>
                    <a:pt x="154" y="28"/>
                  </a:lnTo>
                  <a:lnTo>
                    <a:pt x="144" y="28"/>
                  </a:lnTo>
                  <a:lnTo>
                    <a:pt x="136" y="32"/>
                  </a:lnTo>
                  <a:lnTo>
                    <a:pt x="126" y="38"/>
                  </a:lnTo>
                  <a:lnTo>
                    <a:pt x="120" y="46"/>
                  </a:lnTo>
                  <a:lnTo>
                    <a:pt x="120" y="138"/>
                  </a:lnTo>
                  <a:lnTo>
                    <a:pt x="86" y="138"/>
                  </a:lnTo>
                  <a:lnTo>
                    <a:pt x="86" y="56"/>
                  </a:lnTo>
                  <a:lnTo>
                    <a:pt x="86" y="48"/>
                  </a:lnTo>
                  <a:lnTo>
                    <a:pt x="84" y="42"/>
                  </a:lnTo>
                  <a:lnTo>
                    <a:pt x="82" y="36"/>
                  </a:lnTo>
                  <a:lnTo>
                    <a:pt x="80" y="32"/>
                  </a:lnTo>
                  <a:lnTo>
                    <a:pt x="74" y="28"/>
                  </a:lnTo>
                  <a:lnTo>
                    <a:pt x="66" y="28"/>
                  </a:lnTo>
                  <a:lnTo>
                    <a:pt x="58" y="28"/>
                  </a:lnTo>
                  <a:lnTo>
                    <a:pt x="48" y="32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32" y="138"/>
                  </a:lnTo>
                  <a:lnTo>
                    <a:pt x="0" y="138"/>
                  </a:lnTo>
                  <a:lnTo>
                    <a:pt x="0" y="4"/>
                  </a:lnTo>
                  <a:lnTo>
                    <a:pt x="30" y="4"/>
                  </a:lnTo>
                  <a:lnTo>
                    <a:pt x="30" y="20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98" y="6"/>
                  </a:lnTo>
                  <a:lnTo>
                    <a:pt x="108" y="14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24" y="14"/>
                  </a:lnTo>
                  <a:lnTo>
                    <a:pt x="134" y="6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74" y="2"/>
                  </a:lnTo>
                  <a:lnTo>
                    <a:pt x="186" y="6"/>
                  </a:lnTo>
                  <a:lnTo>
                    <a:pt x="194" y="12"/>
                  </a:lnTo>
                  <a:lnTo>
                    <a:pt x="200" y="22"/>
                  </a:lnTo>
                  <a:lnTo>
                    <a:pt x="204" y="28"/>
                  </a:lnTo>
                  <a:lnTo>
                    <a:pt x="204" y="34"/>
                  </a:lnTo>
                  <a:lnTo>
                    <a:pt x="206" y="44"/>
                  </a:lnTo>
                  <a:lnTo>
                    <a:pt x="206" y="54"/>
                  </a:lnTo>
                  <a:lnTo>
                    <a:pt x="206" y="138"/>
                  </a:lnTo>
                  <a:lnTo>
                    <a:pt x="172" y="138"/>
                  </a:lnTo>
                  <a:lnTo>
                    <a:pt x="172" y="56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1" name="Freeform 46"/>
            <p:cNvSpPr>
              <a:spLocks/>
            </p:cNvSpPr>
            <p:nvPr userDrawn="1"/>
          </p:nvSpPr>
          <p:spPr bwMode="auto">
            <a:xfrm>
              <a:off x="4611" y="152"/>
              <a:ext cx="114" cy="128"/>
            </a:xfrm>
            <a:custGeom>
              <a:avLst/>
              <a:gdLst>
                <a:gd name="T0" fmla="*/ 108 w 192"/>
                <a:gd name="T1" fmla="*/ 214 h 214"/>
                <a:gd name="T2" fmla="*/ 64 w 192"/>
                <a:gd name="T3" fmla="*/ 206 h 214"/>
                <a:gd name="T4" fmla="*/ 32 w 192"/>
                <a:gd name="T5" fmla="*/ 184 h 214"/>
                <a:gd name="T6" fmla="*/ 8 w 192"/>
                <a:gd name="T7" fmla="*/ 150 h 214"/>
                <a:gd name="T8" fmla="*/ 0 w 192"/>
                <a:gd name="T9" fmla="*/ 108 h 214"/>
                <a:gd name="T10" fmla="*/ 0 w 192"/>
                <a:gd name="T11" fmla="*/ 106 h 214"/>
                <a:gd name="T12" fmla="*/ 8 w 192"/>
                <a:gd name="T13" fmla="*/ 66 h 214"/>
                <a:gd name="T14" fmla="*/ 32 w 192"/>
                <a:gd name="T15" fmla="*/ 32 h 214"/>
                <a:gd name="T16" fmla="*/ 66 w 192"/>
                <a:gd name="T17" fmla="*/ 8 h 214"/>
                <a:gd name="T18" fmla="*/ 110 w 192"/>
                <a:gd name="T19" fmla="*/ 0 h 214"/>
                <a:gd name="T20" fmla="*/ 124 w 192"/>
                <a:gd name="T21" fmla="*/ 0 h 214"/>
                <a:gd name="T22" fmla="*/ 148 w 192"/>
                <a:gd name="T23" fmla="*/ 4 h 214"/>
                <a:gd name="T24" fmla="*/ 176 w 192"/>
                <a:gd name="T25" fmla="*/ 18 h 214"/>
                <a:gd name="T26" fmla="*/ 162 w 192"/>
                <a:gd name="T27" fmla="*/ 66 h 214"/>
                <a:gd name="T28" fmla="*/ 150 w 192"/>
                <a:gd name="T29" fmla="*/ 56 h 214"/>
                <a:gd name="T30" fmla="*/ 124 w 192"/>
                <a:gd name="T31" fmla="*/ 44 h 214"/>
                <a:gd name="T32" fmla="*/ 108 w 192"/>
                <a:gd name="T33" fmla="*/ 42 h 214"/>
                <a:gd name="T34" fmla="*/ 84 w 192"/>
                <a:gd name="T35" fmla="*/ 46 h 214"/>
                <a:gd name="T36" fmla="*/ 66 w 192"/>
                <a:gd name="T37" fmla="*/ 60 h 214"/>
                <a:gd name="T38" fmla="*/ 54 w 192"/>
                <a:gd name="T39" fmla="*/ 82 h 214"/>
                <a:gd name="T40" fmla="*/ 48 w 192"/>
                <a:gd name="T41" fmla="*/ 106 h 214"/>
                <a:gd name="T42" fmla="*/ 48 w 192"/>
                <a:gd name="T43" fmla="*/ 106 h 214"/>
                <a:gd name="T44" fmla="*/ 52 w 192"/>
                <a:gd name="T45" fmla="*/ 132 h 214"/>
                <a:gd name="T46" fmla="*/ 66 w 192"/>
                <a:gd name="T47" fmla="*/ 152 h 214"/>
                <a:gd name="T48" fmla="*/ 84 w 192"/>
                <a:gd name="T49" fmla="*/ 166 h 214"/>
                <a:gd name="T50" fmla="*/ 108 w 192"/>
                <a:gd name="T51" fmla="*/ 172 h 214"/>
                <a:gd name="T52" fmla="*/ 126 w 192"/>
                <a:gd name="T53" fmla="*/ 170 h 214"/>
                <a:gd name="T54" fmla="*/ 152 w 192"/>
                <a:gd name="T55" fmla="*/ 158 h 214"/>
                <a:gd name="T56" fmla="*/ 192 w 192"/>
                <a:gd name="T57" fmla="*/ 178 h 214"/>
                <a:gd name="T58" fmla="*/ 176 w 192"/>
                <a:gd name="T59" fmla="*/ 192 h 214"/>
                <a:gd name="T60" fmla="*/ 156 w 192"/>
                <a:gd name="T61" fmla="*/ 204 h 214"/>
                <a:gd name="T62" fmla="*/ 134 w 192"/>
                <a:gd name="T63" fmla="*/ 212 h 214"/>
                <a:gd name="T64" fmla="*/ 108 w 192"/>
                <a:gd name="T65" fmla="*/ 214 h 2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2"/>
                <a:gd name="T100" fmla="*/ 0 h 214"/>
                <a:gd name="T101" fmla="*/ 192 w 192"/>
                <a:gd name="T102" fmla="*/ 214 h 2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2" h="214">
                  <a:moveTo>
                    <a:pt x="108" y="214"/>
                  </a:moveTo>
                  <a:lnTo>
                    <a:pt x="108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2" y="184"/>
                  </a:lnTo>
                  <a:lnTo>
                    <a:pt x="18" y="168"/>
                  </a:lnTo>
                  <a:lnTo>
                    <a:pt x="8" y="150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2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8" y="4"/>
                  </a:lnTo>
                  <a:lnTo>
                    <a:pt x="158" y="8"/>
                  </a:lnTo>
                  <a:lnTo>
                    <a:pt x="176" y="18"/>
                  </a:lnTo>
                  <a:lnTo>
                    <a:pt x="190" y="32"/>
                  </a:lnTo>
                  <a:lnTo>
                    <a:pt x="162" y="66"/>
                  </a:lnTo>
                  <a:lnTo>
                    <a:pt x="150" y="56"/>
                  </a:lnTo>
                  <a:lnTo>
                    <a:pt x="138" y="48"/>
                  </a:lnTo>
                  <a:lnTo>
                    <a:pt x="124" y="44"/>
                  </a:lnTo>
                  <a:lnTo>
                    <a:pt x="108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6" y="60"/>
                  </a:lnTo>
                  <a:lnTo>
                    <a:pt x="58" y="70"/>
                  </a:lnTo>
                  <a:lnTo>
                    <a:pt x="54" y="82"/>
                  </a:lnTo>
                  <a:lnTo>
                    <a:pt x="50" y="94"/>
                  </a:lnTo>
                  <a:lnTo>
                    <a:pt x="48" y="106"/>
                  </a:lnTo>
                  <a:lnTo>
                    <a:pt x="50" y="120"/>
                  </a:lnTo>
                  <a:lnTo>
                    <a:pt x="52" y="132"/>
                  </a:lnTo>
                  <a:lnTo>
                    <a:pt x="58" y="144"/>
                  </a:lnTo>
                  <a:lnTo>
                    <a:pt x="66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08" y="172"/>
                  </a:lnTo>
                  <a:lnTo>
                    <a:pt x="126" y="170"/>
                  </a:lnTo>
                  <a:lnTo>
                    <a:pt x="138" y="166"/>
                  </a:lnTo>
                  <a:lnTo>
                    <a:pt x="152" y="158"/>
                  </a:lnTo>
                  <a:lnTo>
                    <a:pt x="164" y="148"/>
                  </a:lnTo>
                  <a:lnTo>
                    <a:pt x="192" y="17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56" y="204"/>
                  </a:lnTo>
                  <a:lnTo>
                    <a:pt x="146" y="208"/>
                  </a:lnTo>
                  <a:lnTo>
                    <a:pt x="134" y="212"/>
                  </a:lnTo>
                  <a:lnTo>
                    <a:pt x="122" y="214"/>
                  </a:lnTo>
                  <a:lnTo>
                    <a:pt x="108" y="2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2" name="Freeform 47"/>
            <p:cNvSpPr>
              <a:spLocks noEditPoints="1"/>
            </p:cNvSpPr>
            <p:nvPr userDrawn="1"/>
          </p:nvSpPr>
          <p:spPr bwMode="auto">
            <a:xfrm>
              <a:off x="4739" y="152"/>
              <a:ext cx="131" cy="128"/>
            </a:xfrm>
            <a:custGeom>
              <a:avLst/>
              <a:gdLst>
                <a:gd name="T0" fmla="*/ 110 w 220"/>
                <a:gd name="T1" fmla="*/ 214 h 214"/>
                <a:gd name="T2" fmla="*/ 64 w 220"/>
                <a:gd name="T3" fmla="*/ 206 h 214"/>
                <a:gd name="T4" fmla="*/ 30 w 220"/>
                <a:gd name="T5" fmla="*/ 182 h 214"/>
                <a:gd name="T6" fmla="*/ 8 w 220"/>
                <a:gd name="T7" fmla="*/ 148 h 214"/>
                <a:gd name="T8" fmla="*/ 0 w 220"/>
                <a:gd name="T9" fmla="*/ 108 h 214"/>
                <a:gd name="T10" fmla="*/ 0 w 220"/>
                <a:gd name="T11" fmla="*/ 106 h 214"/>
                <a:gd name="T12" fmla="*/ 8 w 220"/>
                <a:gd name="T13" fmla="*/ 66 h 214"/>
                <a:gd name="T14" fmla="*/ 30 w 220"/>
                <a:gd name="T15" fmla="*/ 32 h 214"/>
                <a:gd name="T16" fmla="*/ 66 w 220"/>
                <a:gd name="T17" fmla="*/ 8 h 214"/>
                <a:gd name="T18" fmla="*/ 110 w 220"/>
                <a:gd name="T19" fmla="*/ 0 h 214"/>
                <a:gd name="T20" fmla="*/ 132 w 220"/>
                <a:gd name="T21" fmla="*/ 2 h 214"/>
                <a:gd name="T22" fmla="*/ 172 w 220"/>
                <a:gd name="T23" fmla="*/ 18 h 214"/>
                <a:gd name="T24" fmla="*/ 202 w 220"/>
                <a:gd name="T25" fmla="*/ 46 h 214"/>
                <a:gd name="T26" fmla="*/ 218 w 220"/>
                <a:gd name="T27" fmla="*/ 84 h 214"/>
                <a:gd name="T28" fmla="*/ 220 w 220"/>
                <a:gd name="T29" fmla="*/ 106 h 214"/>
                <a:gd name="T30" fmla="*/ 218 w 220"/>
                <a:gd name="T31" fmla="*/ 128 h 214"/>
                <a:gd name="T32" fmla="*/ 202 w 220"/>
                <a:gd name="T33" fmla="*/ 166 h 214"/>
                <a:gd name="T34" fmla="*/ 172 w 220"/>
                <a:gd name="T35" fmla="*/ 196 h 214"/>
                <a:gd name="T36" fmla="*/ 132 w 220"/>
                <a:gd name="T37" fmla="*/ 212 h 214"/>
                <a:gd name="T38" fmla="*/ 110 w 220"/>
                <a:gd name="T39" fmla="*/ 214 h 214"/>
                <a:gd name="T40" fmla="*/ 172 w 220"/>
                <a:gd name="T41" fmla="*/ 106 h 214"/>
                <a:gd name="T42" fmla="*/ 168 w 220"/>
                <a:gd name="T43" fmla="*/ 82 h 214"/>
                <a:gd name="T44" fmla="*/ 154 w 220"/>
                <a:gd name="T45" fmla="*/ 60 h 214"/>
                <a:gd name="T46" fmla="*/ 134 w 220"/>
                <a:gd name="T47" fmla="*/ 46 h 214"/>
                <a:gd name="T48" fmla="*/ 110 w 220"/>
                <a:gd name="T49" fmla="*/ 42 h 214"/>
                <a:gd name="T50" fmla="*/ 96 w 220"/>
                <a:gd name="T51" fmla="*/ 42 h 214"/>
                <a:gd name="T52" fmla="*/ 74 w 220"/>
                <a:gd name="T53" fmla="*/ 52 h 214"/>
                <a:gd name="T54" fmla="*/ 56 w 220"/>
                <a:gd name="T55" fmla="*/ 70 h 214"/>
                <a:gd name="T56" fmla="*/ 48 w 220"/>
                <a:gd name="T57" fmla="*/ 94 h 214"/>
                <a:gd name="T58" fmla="*/ 46 w 220"/>
                <a:gd name="T59" fmla="*/ 106 h 214"/>
                <a:gd name="T60" fmla="*/ 48 w 220"/>
                <a:gd name="T61" fmla="*/ 120 h 214"/>
                <a:gd name="T62" fmla="*/ 56 w 220"/>
                <a:gd name="T63" fmla="*/ 144 h 214"/>
                <a:gd name="T64" fmla="*/ 74 w 220"/>
                <a:gd name="T65" fmla="*/ 160 h 214"/>
                <a:gd name="T66" fmla="*/ 96 w 220"/>
                <a:gd name="T67" fmla="*/ 170 h 214"/>
                <a:gd name="T68" fmla="*/ 110 w 220"/>
                <a:gd name="T69" fmla="*/ 172 h 214"/>
                <a:gd name="T70" fmla="*/ 134 w 220"/>
                <a:gd name="T71" fmla="*/ 166 h 214"/>
                <a:gd name="T72" fmla="*/ 154 w 220"/>
                <a:gd name="T73" fmla="*/ 154 h 214"/>
                <a:gd name="T74" fmla="*/ 168 w 220"/>
                <a:gd name="T75" fmla="*/ 132 h 214"/>
                <a:gd name="T76" fmla="*/ 172 w 220"/>
                <a:gd name="T77" fmla="*/ 108 h 21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20"/>
                <a:gd name="T118" fmla="*/ 0 h 214"/>
                <a:gd name="T119" fmla="*/ 220 w 220"/>
                <a:gd name="T120" fmla="*/ 214 h 21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20" h="214">
                  <a:moveTo>
                    <a:pt x="110" y="214"/>
                  </a:moveTo>
                  <a:lnTo>
                    <a:pt x="110" y="214"/>
                  </a:lnTo>
                  <a:lnTo>
                    <a:pt x="86" y="212"/>
                  </a:lnTo>
                  <a:lnTo>
                    <a:pt x="64" y="206"/>
                  </a:lnTo>
                  <a:lnTo>
                    <a:pt x="46" y="196"/>
                  </a:lnTo>
                  <a:lnTo>
                    <a:pt x="30" y="182"/>
                  </a:lnTo>
                  <a:lnTo>
                    <a:pt x="16" y="168"/>
                  </a:lnTo>
                  <a:lnTo>
                    <a:pt x="8" y="148"/>
                  </a:lnTo>
                  <a:lnTo>
                    <a:pt x="2" y="128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2" y="86"/>
                  </a:lnTo>
                  <a:lnTo>
                    <a:pt x="8" y="66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6" y="8"/>
                  </a:lnTo>
                  <a:lnTo>
                    <a:pt x="86" y="2"/>
                  </a:lnTo>
                  <a:lnTo>
                    <a:pt x="110" y="0"/>
                  </a:lnTo>
                  <a:lnTo>
                    <a:pt x="132" y="2"/>
                  </a:lnTo>
                  <a:lnTo>
                    <a:pt x="154" y="8"/>
                  </a:lnTo>
                  <a:lnTo>
                    <a:pt x="172" y="18"/>
                  </a:lnTo>
                  <a:lnTo>
                    <a:pt x="188" y="30"/>
                  </a:lnTo>
                  <a:lnTo>
                    <a:pt x="202" y="46"/>
                  </a:lnTo>
                  <a:lnTo>
                    <a:pt x="212" y="64"/>
                  </a:lnTo>
                  <a:lnTo>
                    <a:pt x="218" y="84"/>
                  </a:lnTo>
                  <a:lnTo>
                    <a:pt x="220" y="106"/>
                  </a:lnTo>
                  <a:lnTo>
                    <a:pt x="218" y="128"/>
                  </a:lnTo>
                  <a:lnTo>
                    <a:pt x="212" y="148"/>
                  </a:lnTo>
                  <a:lnTo>
                    <a:pt x="202" y="166"/>
                  </a:lnTo>
                  <a:lnTo>
                    <a:pt x="188" y="182"/>
                  </a:lnTo>
                  <a:lnTo>
                    <a:pt x="172" y="196"/>
                  </a:lnTo>
                  <a:lnTo>
                    <a:pt x="154" y="206"/>
                  </a:lnTo>
                  <a:lnTo>
                    <a:pt x="132" y="212"/>
                  </a:lnTo>
                  <a:lnTo>
                    <a:pt x="110" y="214"/>
                  </a:lnTo>
                  <a:close/>
                  <a:moveTo>
                    <a:pt x="172" y="106"/>
                  </a:moveTo>
                  <a:lnTo>
                    <a:pt x="172" y="106"/>
                  </a:lnTo>
                  <a:lnTo>
                    <a:pt x="170" y="94"/>
                  </a:lnTo>
                  <a:lnTo>
                    <a:pt x="168" y="82"/>
                  </a:lnTo>
                  <a:lnTo>
                    <a:pt x="162" y="70"/>
                  </a:lnTo>
                  <a:lnTo>
                    <a:pt x="154" y="60"/>
                  </a:lnTo>
                  <a:lnTo>
                    <a:pt x="146" y="52"/>
                  </a:lnTo>
                  <a:lnTo>
                    <a:pt x="134" y="46"/>
                  </a:lnTo>
                  <a:lnTo>
                    <a:pt x="122" y="42"/>
                  </a:lnTo>
                  <a:lnTo>
                    <a:pt x="110" y="42"/>
                  </a:lnTo>
                  <a:lnTo>
                    <a:pt x="96" y="42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64" y="60"/>
                  </a:lnTo>
                  <a:lnTo>
                    <a:pt x="56" y="70"/>
                  </a:lnTo>
                  <a:lnTo>
                    <a:pt x="52" y="82"/>
                  </a:lnTo>
                  <a:lnTo>
                    <a:pt x="48" y="94"/>
                  </a:lnTo>
                  <a:lnTo>
                    <a:pt x="46" y="106"/>
                  </a:lnTo>
                  <a:lnTo>
                    <a:pt x="48" y="120"/>
                  </a:lnTo>
                  <a:lnTo>
                    <a:pt x="52" y="132"/>
                  </a:lnTo>
                  <a:lnTo>
                    <a:pt x="56" y="144"/>
                  </a:lnTo>
                  <a:lnTo>
                    <a:pt x="64" y="152"/>
                  </a:lnTo>
                  <a:lnTo>
                    <a:pt x="74" y="160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2" y="170"/>
                  </a:lnTo>
                  <a:lnTo>
                    <a:pt x="134" y="166"/>
                  </a:lnTo>
                  <a:lnTo>
                    <a:pt x="146" y="160"/>
                  </a:lnTo>
                  <a:lnTo>
                    <a:pt x="154" y="154"/>
                  </a:lnTo>
                  <a:lnTo>
                    <a:pt x="162" y="144"/>
                  </a:lnTo>
                  <a:lnTo>
                    <a:pt x="168" y="132"/>
                  </a:lnTo>
                  <a:lnTo>
                    <a:pt x="170" y="120"/>
                  </a:lnTo>
                  <a:lnTo>
                    <a:pt x="172" y="108"/>
                  </a:lnTo>
                  <a:lnTo>
                    <a:pt x="172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3" name="Freeform 48"/>
            <p:cNvSpPr>
              <a:spLocks noEditPoints="1"/>
            </p:cNvSpPr>
            <p:nvPr userDrawn="1"/>
          </p:nvSpPr>
          <p:spPr bwMode="auto">
            <a:xfrm>
              <a:off x="4895" y="155"/>
              <a:ext cx="98" cy="122"/>
            </a:xfrm>
            <a:custGeom>
              <a:avLst/>
              <a:gdLst>
                <a:gd name="T0" fmla="*/ 80 w 164"/>
                <a:gd name="T1" fmla="*/ 144 h 206"/>
                <a:gd name="T2" fmla="*/ 46 w 164"/>
                <a:gd name="T3" fmla="*/ 144 h 206"/>
                <a:gd name="T4" fmla="*/ 46 w 164"/>
                <a:gd name="T5" fmla="*/ 206 h 206"/>
                <a:gd name="T6" fmla="*/ 0 w 164"/>
                <a:gd name="T7" fmla="*/ 206 h 206"/>
                <a:gd name="T8" fmla="*/ 0 w 164"/>
                <a:gd name="T9" fmla="*/ 0 h 206"/>
                <a:gd name="T10" fmla="*/ 86 w 164"/>
                <a:gd name="T11" fmla="*/ 0 h 206"/>
                <a:gd name="T12" fmla="*/ 86 w 164"/>
                <a:gd name="T13" fmla="*/ 0 h 206"/>
                <a:gd name="T14" fmla="*/ 104 w 164"/>
                <a:gd name="T15" fmla="*/ 0 h 206"/>
                <a:gd name="T16" fmla="*/ 118 w 164"/>
                <a:gd name="T17" fmla="*/ 4 h 206"/>
                <a:gd name="T18" fmla="*/ 132 w 164"/>
                <a:gd name="T19" fmla="*/ 10 h 206"/>
                <a:gd name="T20" fmla="*/ 144 w 164"/>
                <a:gd name="T21" fmla="*/ 20 h 206"/>
                <a:gd name="T22" fmla="*/ 152 w 164"/>
                <a:gd name="T23" fmla="*/ 30 h 206"/>
                <a:gd name="T24" fmla="*/ 160 w 164"/>
                <a:gd name="T25" fmla="*/ 42 h 206"/>
                <a:gd name="T26" fmla="*/ 164 w 164"/>
                <a:gd name="T27" fmla="*/ 56 h 206"/>
                <a:gd name="T28" fmla="*/ 164 w 164"/>
                <a:gd name="T29" fmla="*/ 70 h 206"/>
                <a:gd name="T30" fmla="*/ 164 w 164"/>
                <a:gd name="T31" fmla="*/ 72 h 206"/>
                <a:gd name="T32" fmla="*/ 164 w 164"/>
                <a:gd name="T33" fmla="*/ 72 h 206"/>
                <a:gd name="T34" fmla="*/ 164 w 164"/>
                <a:gd name="T35" fmla="*/ 88 h 206"/>
                <a:gd name="T36" fmla="*/ 158 w 164"/>
                <a:gd name="T37" fmla="*/ 104 h 206"/>
                <a:gd name="T38" fmla="*/ 150 w 164"/>
                <a:gd name="T39" fmla="*/ 116 h 206"/>
                <a:gd name="T40" fmla="*/ 140 w 164"/>
                <a:gd name="T41" fmla="*/ 126 h 206"/>
                <a:gd name="T42" fmla="*/ 128 w 164"/>
                <a:gd name="T43" fmla="*/ 134 h 206"/>
                <a:gd name="T44" fmla="*/ 114 w 164"/>
                <a:gd name="T45" fmla="*/ 140 h 206"/>
                <a:gd name="T46" fmla="*/ 98 w 164"/>
                <a:gd name="T47" fmla="*/ 144 h 206"/>
                <a:gd name="T48" fmla="*/ 80 w 164"/>
                <a:gd name="T49" fmla="*/ 144 h 206"/>
                <a:gd name="T50" fmla="*/ 80 w 164"/>
                <a:gd name="T51" fmla="*/ 144 h 206"/>
                <a:gd name="T52" fmla="*/ 118 w 164"/>
                <a:gd name="T53" fmla="*/ 72 h 206"/>
                <a:gd name="T54" fmla="*/ 118 w 164"/>
                <a:gd name="T55" fmla="*/ 72 h 206"/>
                <a:gd name="T56" fmla="*/ 118 w 164"/>
                <a:gd name="T57" fmla="*/ 64 h 206"/>
                <a:gd name="T58" fmla="*/ 116 w 164"/>
                <a:gd name="T59" fmla="*/ 58 h 206"/>
                <a:gd name="T60" fmla="*/ 112 w 164"/>
                <a:gd name="T61" fmla="*/ 52 h 206"/>
                <a:gd name="T62" fmla="*/ 108 w 164"/>
                <a:gd name="T63" fmla="*/ 48 h 206"/>
                <a:gd name="T64" fmla="*/ 104 w 164"/>
                <a:gd name="T65" fmla="*/ 44 h 206"/>
                <a:gd name="T66" fmla="*/ 96 w 164"/>
                <a:gd name="T67" fmla="*/ 42 h 206"/>
                <a:gd name="T68" fmla="*/ 82 w 164"/>
                <a:gd name="T69" fmla="*/ 40 h 206"/>
                <a:gd name="T70" fmla="*/ 46 w 164"/>
                <a:gd name="T71" fmla="*/ 40 h 206"/>
                <a:gd name="T72" fmla="*/ 46 w 164"/>
                <a:gd name="T73" fmla="*/ 104 h 206"/>
                <a:gd name="T74" fmla="*/ 82 w 164"/>
                <a:gd name="T75" fmla="*/ 104 h 206"/>
                <a:gd name="T76" fmla="*/ 82 w 164"/>
                <a:gd name="T77" fmla="*/ 104 h 206"/>
                <a:gd name="T78" fmla="*/ 90 w 164"/>
                <a:gd name="T79" fmla="*/ 104 h 206"/>
                <a:gd name="T80" fmla="*/ 98 w 164"/>
                <a:gd name="T81" fmla="*/ 102 h 206"/>
                <a:gd name="T82" fmla="*/ 104 w 164"/>
                <a:gd name="T83" fmla="*/ 98 h 206"/>
                <a:gd name="T84" fmla="*/ 110 w 164"/>
                <a:gd name="T85" fmla="*/ 94 h 206"/>
                <a:gd name="T86" fmla="*/ 114 w 164"/>
                <a:gd name="T87" fmla="*/ 90 h 206"/>
                <a:gd name="T88" fmla="*/ 116 w 164"/>
                <a:gd name="T89" fmla="*/ 84 h 206"/>
                <a:gd name="T90" fmla="*/ 118 w 164"/>
                <a:gd name="T91" fmla="*/ 78 h 206"/>
                <a:gd name="T92" fmla="*/ 118 w 164"/>
                <a:gd name="T93" fmla="*/ 72 h 206"/>
                <a:gd name="T94" fmla="*/ 118 w 164"/>
                <a:gd name="T95" fmla="*/ 72 h 20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4"/>
                <a:gd name="T145" fmla="*/ 0 h 206"/>
                <a:gd name="T146" fmla="*/ 164 w 164"/>
                <a:gd name="T147" fmla="*/ 206 h 20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4" h="206">
                  <a:moveTo>
                    <a:pt x="80" y="144"/>
                  </a:moveTo>
                  <a:lnTo>
                    <a:pt x="46" y="144"/>
                  </a:lnTo>
                  <a:lnTo>
                    <a:pt x="46" y="206"/>
                  </a:lnTo>
                  <a:lnTo>
                    <a:pt x="0" y="20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104" y="0"/>
                  </a:lnTo>
                  <a:lnTo>
                    <a:pt x="118" y="4"/>
                  </a:lnTo>
                  <a:lnTo>
                    <a:pt x="132" y="10"/>
                  </a:lnTo>
                  <a:lnTo>
                    <a:pt x="144" y="20"/>
                  </a:lnTo>
                  <a:lnTo>
                    <a:pt x="152" y="30"/>
                  </a:lnTo>
                  <a:lnTo>
                    <a:pt x="160" y="42"/>
                  </a:lnTo>
                  <a:lnTo>
                    <a:pt x="164" y="56"/>
                  </a:lnTo>
                  <a:lnTo>
                    <a:pt x="164" y="70"/>
                  </a:lnTo>
                  <a:lnTo>
                    <a:pt x="164" y="72"/>
                  </a:lnTo>
                  <a:lnTo>
                    <a:pt x="164" y="88"/>
                  </a:lnTo>
                  <a:lnTo>
                    <a:pt x="158" y="104"/>
                  </a:lnTo>
                  <a:lnTo>
                    <a:pt x="150" y="116"/>
                  </a:lnTo>
                  <a:lnTo>
                    <a:pt x="140" y="126"/>
                  </a:lnTo>
                  <a:lnTo>
                    <a:pt x="128" y="134"/>
                  </a:lnTo>
                  <a:lnTo>
                    <a:pt x="114" y="140"/>
                  </a:lnTo>
                  <a:lnTo>
                    <a:pt x="98" y="144"/>
                  </a:lnTo>
                  <a:lnTo>
                    <a:pt x="80" y="144"/>
                  </a:lnTo>
                  <a:close/>
                  <a:moveTo>
                    <a:pt x="118" y="72"/>
                  </a:moveTo>
                  <a:lnTo>
                    <a:pt x="118" y="72"/>
                  </a:lnTo>
                  <a:lnTo>
                    <a:pt x="118" y="64"/>
                  </a:lnTo>
                  <a:lnTo>
                    <a:pt x="116" y="58"/>
                  </a:lnTo>
                  <a:lnTo>
                    <a:pt x="112" y="52"/>
                  </a:lnTo>
                  <a:lnTo>
                    <a:pt x="108" y="48"/>
                  </a:lnTo>
                  <a:lnTo>
                    <a:pt x="104" y="44"/>
                  </a:lnTo>
                  <a:lnTo>
                    <a:pt x="96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04"/>
                  </a:lnTo>
                  <a:lnTo>
                    <a:pt x="82" y="104"/>
                  </a:lnTo>
                  <a:lnTo>
                    <a:pt x="90" y="104"/>
                  </a:lnTo>
                  <a:lnTo>
                    <a:pt x="98" y="102"/>
                  </a:lnTo>
                  <a:lnTo>
                    <a:pt x="104" y="98"/>
                  </a:lnTo>
                  <a:lnTo>
                    <a:pt x="110" y="94"/>
                  </a:lnTo>
                  <a:lnTo>
                    <a:pt x="114" y="90"/>
                  </a:lnTo>
                  <a:lnTo>
                    <a:pt x="116" y="84"/>
                  </a:lnTo>
                  <a:lnTo>
                    <a:pt x="118" y="78"/>
                  </a:lnTo>
                  <a:lnTo>
                    <a:pt x="118" y="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4" name="Freeform 49"/>
            <p:cNvSpPr>
              <a:spLocks noEditPoints="1"/>
            </p:cNvSpPr>
            <p:nvPr userDrawn="1"/>
          </p:nvSpPr>
          <p:spPr bwMode="auto">
            <a:xfrm>
              <a:off x="5015" y="155"/>
              <a:ext cx="114" cy="122"/>
            </a:xfrm>
            <a:custGeom>
              <a:avLst/>
              <a:gdLst>
                <a:gd name="T0" fmla="*/ 82 w 192"/>
                <a:gd name="T1" fmla="*/ 206 h 206"/>
                <a:gd name="T2" fmla="*/ 0 w 192"/>
                <a:gd name="T3" fmla="*/ 206 h 206"/>
                <a:gd name="T4" fmla="*/ 0 w 192"/>
                <a:gd name="T5" fmla="*/ 0 h 206"/>
                <a:gd name="T6" fmla="*/ 82 w 192"/>
                <a:gd name="T7" fmla="*/ 0 h 206"/>
                <a:gd name="T8" fmla="*/ 82 w 192"/>
                <a:gd name="T9" fmla="*/ 0 h 206"/>
                <a:gd name="T10" fmla="*/ 104 w 192"/>
                <a:gd name="T11" fmla="*/ 2 h 206"/>
                <a:gd name="T12" fmla="*/ 126 w 192"/>
                <a:gd name="T13" fmla="*/ 6 h 206"/>
                <a:gd name="T14" fmla="*/ 146 w 192"/>
                <a:gd name="T15" fmla="*/ 16 h 206"/>
                <a:gd name="T16" fmla="*/ 162 w 192"/>
                <a:gd name="T17" fmla="*/ 28 h 206"/>
                <a:gd name="T18" fmla="*/ 174 w 192"/>
                <a:gd name="T19" fmla="*/ 44 h 206"/>
                <a:gd name="T20" fmla="*/ 184 w 192"/>
                <a:gd name="T21" fmla="*/ 62 h 206"/>
                <a:gd name="T22" fmla="*/ 190 w 192"/>
                <a:gd name="T23" fmla="*/ 82 h 206"/>
                <a:gd name="T24" fmla="*/ 192 w 192"/>
                <a:gd name="T25" fmla="*/ 102 h 206"/>
                <a:gd name="T26" fmla="*/ 192 w 192"/>
                <a:gd name="T27" fmla="*/ 102 h 206"/>
                <a:gd name="T28" fmla="*/ 192 w 192"/>
                <a:gd name="T29" fmla="*/ 102 h 206"/>
                <a:gd name="T30" fmla="*/ 190 w 192"/>
                <a:gd name="T31" fmla="*/ 124 h 206"/>
                <a:gd name="T32" fmla="*/ 184 w 192"/>
                <a:gd name="T33" fmla="*/ 144 h 206"/>
                <a:gd name="T34" fmla="*/ 174 w 192"/>
                <a:gd name="T35" fmla="*/ 162 h 206"/>
                <a:gd name="T36" fmla="*/ 162 w 192"/>
                <a:gd name="T37" fmla="*/ 176 h 206"/>
                <a:gd name="T38" fmla="*/ 146 w 192"/>
                <a:gd name="T39" fmla="*/ 190 h 206"/>
                <a:gd name="T40" fmla="*/ 126 w 192"/>
                <a:gd name="T41" fmla="*/ 198 h 206"/>
                <a:gd name="T42" fmla="*/ 104 w 192"/>
                <a:gd name="T43" fmla="*/ 204 h 206"/>
                <a:gd name="T44" fmla="*/ 82 w 192"/>
                <a:gd name="T45" fmla="*/ 206 h 206"/>
                <a:gd name="T46" fmla="*/ 82 w 192"/>
                <a:gd name="T47" fmla="*/ 206 h 206"/>
                <a:gd name="T48" fmla="*/ 144 w 192"/>
                <a:gd name="T49" fmla="*/ 102 h 206"/>
                <a:gd name="T50" fmla="*/ 144 w 192"/>
                <a:gd name="T51" fmla="*/ 102 h 206"/>
                <a:gd name="T52" fmla="*/ 142 w 192"/>
                <a:gd name="T53" fmla="*/ 90 h 206"/>
                <a:gd name="T54" fmla="*/ 140 w 192"/>
                <a:gd name="T55" fmla="*/ 78 h 206"/>
                <a:gd name="T56" fmla="*/ 134 w 192"/>
                <a:gd name="T57" fmla="*/ 66 h 206"/>
                <a:gd name="T58" fmla="*/ 126 w 192"/>
                <a:gd name="T59" fmla="*/ 58 h 206"/>
                <a:gd name="T60" fmla="*/ 118 w 192"/>
                <a:gd name="T61" fmla="*/ 50 h 206"/>
                <a:gd name="T62" fmla="*/ 106 w 192"/>
                <a:gd name="T63" fmla="*/ 44 h 206"/>
                <a:gd name="T64" fmla="*/ 94 w 192"/>
                <a:gd name="T65" fmla="*/ 42 h 206"/>
                <a:gd name="T66" fmla="*/ 82 w 192"/>
                <a:gd name="T67" fmla="*/ 40 h 206"/>
                <a:gd name="T68" fmla="*/ 46 w 192"/>
                <a:gd name="T69" fmla="*/ 40 h 206"/>
                <a:gd name="T70" fmla="*/ 46 w 192"/>
                <a:gd name="T71" fmla="*/ 166 h 206"/>
                <a:gd name="T72" fmla="*/ 82 w 192"/>
                <a:gd name="T73" fmla="*/ 166 h 206"/>
                <a:gd name="T74" fmla="*/ 82 w 192"/>
                <a:gd name="T75" fmla="*/ 166 h 206"/>
                <a:gd name="T76" fmla="*/ 94 w 192"/>
                <a:gd name="T77" fmla="*/ 164 h 206"/>
                <a:gd name="T78" fmla="*/ 106 w 192"/>
                <a:gd name="T79" fmla="*/ 160 h 206"/>
                <a:gd name="T80" fmla="*/ 118 w 192"/>
                <a:gd name="T81" fmla="*/ 156 h 206"/>
                <a:gd name="T82" fmla="*/ 126 w 192"/>
                <a:gd name="T83" fmla="*/ 148 h 206"/>
                <a:gd name="T84" fmla="*/ 134 w 192"/>
                <a:gd name="T85" fmla="*/ 140 h 206"/>
                <a:gd name="T86" fmla="*/ 140 w 192"/>
                <a:gd name="T87" fmla="*/ 128 h 206"/>
                <a:gd name="T88" fmla="*/ 142 w 192"/>
                <a:gd name="T89" fmla="*/ 116 h 206"/>
                <a:gd name="T90" fmla="*/ 144 w 192"/>
                <a:gd name="T91" fmla="*/ 104 h 206"/>
                <a:gd name="T92" fmla="*/ 144 w 192"/>
                <a:gd name="T93" fmla="*/ 102 h 2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92"/>
                <a:gd name="T142" fmla="*/ 0 h 206"/>
                <a:gd name="T143" fmla="*/ 192 w 192"/>
                <a:gd name="T144" fmla="*/ 206 h 20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92" h="206">
                  <a:moveTo>
                    <a:pt x="82" y="206"/>
                  </a:moveTo>
                  <a:lnTo>
                    <a:pt x="0" y="2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04" y="2"/>
                  </a:lnTo>
                  <a:lnTo>
                    <a:pt x="126" y="6"/>
                  </a:lnTo>
                  <a:lnTo>
                    <a:pt x="146" y="16"/>
                  </a:lnTo>
                  <a:lnTo>
                    <a:pt x="162" y="28"/>
                  </a:lnTo>
                  <a:lnTo>
                    <a:pt x="174" y="44"/>
                  </a:lnTo>
                  <a:lnTo>
                    <a:pt x="184" y="62"/>
                  </a:lnTo>
                  <a:lnTo>
                    <a:pt x="190" y="82"/>
                  </a:lnTo>
                  <a:lnTo>
                    <a:pt x="192" y="102"/>
                  </a:lnTo>
                  <a:lnTo>
                    <a:pt x="190" y="124"/>
                  </a:lnTo>
                  <a:lnTo>
                    <a:pt x="184" y="144"/>
                  </a:lnTo>
                  <a:lnTo>
                    <a:pt x="174" y="162"/>
                  </a:lnTo>
                  <a:lnTo>
                    <a:pt x="162" y="176"/>
                  </a:lnTo>
                  <a:lnTo>
                    <a:pt x="146" y="190"/>
                  </a:lnTo>
                  <a:lnTo>
                    <a:pt x="126" y="198"/>
                  </a:lnTo>
                  <a:lnTo>
                    <a:pt x="104" y="204"/>
                  </a:lnTo>
                  <a:lnTo>
                    <a:pt x="82" y="206"/>
                  </a:lnTo>
                  <a:close/>
                  <a:moveTo>
                    <a:pt x="144" y="102"/>
                  </a:moveTo>
                  <a:lnTo>
                    <a:pt x="144" y="102"/>
                  </a:lnTo>
                  <a:lnTo>
                    <a:pt x="142" y="90"/>
                  </a:lnTo>
                  <a:lnTo>
                    <a:pt x="140" y="78"/>
                  </a:lnTo>
                  <a:lnTo>
                    <a:pt x="134" y="66"/>
                  </a:lnTo>
                  <a:lnTo>
                    <a:pt x="126" y="58"/>
                  </a:lnTo>
                  <a:lnTo>
                    <a:pt x="118" y="50"/>
                  </a:lnTo>
                  <a:lnTo>
                    <a:pt x="106" y="44"/>
                  </a:lnTo>
                  <a:lnTo>
                    <a:pt x="94" y="42"/>
                  </a:lnTo>
                  <a:lnTo>
                    <a:pt x="82" y="40"/>
                  </a:lnTo>
                  <a:lnTo>
                    <a:pt x="46" y="40"/>
                  </a:lnTo>
                  <a:lnTo>
                    <a:pt x="46" y="166"/>
                  </a:lnTo>
                  <a:lnTo>
                    <a:pt x="82" y="166"/>
                  </a:lnTo>
                  <a:lnTo>
                    <a:pt x="94" y="164"/>
                  </a:lnTo>
                  <a:lnTo>
                    <a:pt x="106" y="160"/>
                  </a:lnTo>
                  <a:lnTo>
                    <a:pt x="118" y="156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28"/>
                  </a:lnTo>
                  <a:lnTo>
                    <a:pt x="142" y="116"/>
                  </a:lnTo>
                  <a:lnTo>
                    <a:pt x="144" y="104"/>
                  </a:lnTo>
                  <a:lnTo>
                    <a:pt x="144" y="10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5" name="Freeform 50"/>
            <p:cNvSpPr>
              <a:spLocks noEditPoints="1"/>
            </p:cNvSpPr>
            <p:nvPr userDrawn="1"/>
          </p:nvSpPr>
          <p:spPr bwMode="auto">
            <a:xfrm>
              <a:off x="5582" y="161"/>
              <a:ext cx="37" cy="17"/>
            </a:xfrm>
            <a:custGeom>
              <a:avLst/>
              <a:gdLst>
                <a:gd name="T0" fmla="*/ 24 w 62"/>
                <a:gd name="T1" fmla="*/ 6 h 30"/>
                <a:gd name="T2" fmla="*/ 16 w 62"/>
                <a:gd name="T3" fmla="*/ 6 h 30"/>
                <a:gd name="T4" fmla="*/ 16 w 62"/>
                <a:gd name="T5" fmla="*/ 30 h 30"/>
                <a:gd name="T6" fmla="*/ 8 w 62"/>
                <a:gd name="T7" fmla="*/ 30 h 30"/>
                <a:gd name="T8" fmla="*/ 8 w 62"/>
                <a:gd name="T9" fmla="*/ 6 h 30"/>
                <a:gd name="T10" fmla="*/ 0 w 62"/>
                <a:gd name="T11" fmla="*/ 6 h 30"/>
                <a:gd name="T12" fmla="*/ 0 w 62"/>
                <a:gd name="T13" fmla="*/ 0 h 30"/>
                <a:gd name="T14" fmla="*/ 24 w 62"/>
                <a:gd name="T15" fmla="*/ 0 h 30"/>
                <a:gd name="T16" fmla="*/ 24 w 62"/>
                <a:gd name="T17" fmla="*/ 6 h 30"/>
                <a:gd name="T18" fmla="*/ 62 w 62"/>
                <a:gd name="T19" fmla="*/ 30 h 30"/>
                <a:gd name="T20" fmla="*/ 56 w 62"/>
                <a:gd name="T21" fmla="*/ 30 h 30"/>
                <a:gd name="T22" fmla="*/ 56 w 62"/>
                <a:gd name="T23" fmla="*/ 6 h 30"/>
                <a:gd name="T24" fmla="*/ 56 w 62"/>
                <a:gd name="T25" fmla="*/ 6 h 30"/>
                <a:gd name="T26" fmla="*/ 48 w 62"/>
                <a:gd name="T27" fmla="*/ 30 h 30"/>
                <a:gd name="T28" fmla="*/ 42 w 62"/>
                <a:gd name="T29" fmla="*/ 30 h 30"/>
                <a:gd name="T30" fmla="*/ 34 w 62"/>
                <a:gd name="T31" fmla="*/ 6 h 30"/>
                <a:gd name="T32" fmla="*/ 34 w 62"/>
                <a:gd name="T33" fmla="*/ 6 h 30"/>
                <a:gd name="T34" fmla="*/ 34 w 62"/>
                <a:gd name="T35" fmla="*/ 30 h 30"/>
                <a:gd name="T36" fmla="*/ 28 w 62"/>
                <a:gd name="T37" fmla="*/ 30 h 30"/>
                <a:gd name="T38" fmla="*/ 28 w 62"/>
                <a:gd name="T39" fmla="*/ 0 h 30"/>
                <a:gd name="T40" fmla="*/ 38 w 62"/>
                <a:gd name="T41" fmla="*/ 0 h 30"/>
                <a:gd name="T42" fmla="*/ 46 w 62"/>
                <a:gd name="T43" fmla="*/ 18 h 30"/>
                <a:gd name="T44" fmla="*/ 52 w 62"/>
                <a:gd name="T45" fmla="*/ 0 h 30"/>
                <a:gd name="T46" fmla="*/ 62 w 62"/>
                <a:gd name="T47" fmla="*/ 0 h 30"/>
                <a:gd name="T48" fmla="*/ 62 w 62"/>
                <a:gd name="T49" fmla="*/ 30 h 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2"/>
                <a:gd name="T76" fmla="*/ 0 h 30"/>
                <a:gd name="T77" fmla="*/ 62 w 62"/>
                <a:gd name="T78" fmla="*/ 30 h 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2" h="30">
                  <a:moveTo>
                    <a:pt x="24" y="6"/>
                  </a:moveTo>
                  <a:lnTo>
                    <a:pt x="16" y="6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  <a:moveTo>
                    <a:pt x="62" y="30"/>
                  </a:moveTo>
                  <a:lnTo>
                    <a:pt x="56" y="30"/>
                  </a:lnTo>
                  <a:lnTo>
                    <a:pt x="56" y="6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34" y="6"/>
                  </a:lnTo>
                  <a:lnTo>
                    <a:pt x="34" y="30"/>
                  </a:lnTo>
                  <a:lnTo>
                    <a:pt x="28" y="3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18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F5822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6" name="Slide Number Placeholder 3"/>
          <p:cNvSpPr txBox="1">
            <a:spLocks noGrp="1"/>
          </p:cNvSpPr>
          <p:nvPr userDrawn="1"/>
        </p:nvSpPr>
        <p:spPr bwMode="auto">
          <a:xfrm>
            <a:off x="7062788" y="6340475"/>
            <a:ext cx="1692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629" tIns="39315" rIns="78629" bIns="39315"/>
          <a:lstStyle/>
          <a:p>
            <a:pPr algn="r" defTabSz="785813">
              <a:spcBef>
                <a:spcPct val="50000"/>
              </a:spcBef>
              <a:buClr>
                <a:srgbClr val="FFFFFF"/>
              </a:buClr>
              <a:buSzPct val="110000"/>
              <a:buFont typeface="Arial" pitchFamily="34" charset="0"/>
              <a:buNone/>
              <a:defRPr/>
            </a:pPr>
            <a:fld id="{341BA4F4-1ABF-4A96-901B-C43F5605E383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algn="r" defTabSz="785813">
                <a:spcBef>
                  <a:spcPct val="50000"/>
                </a:spcBef>
                <a:buClr>
                  <a:srgbClr val="FFFFFF"/>
                </a:buClr>
                <a:buSzPct val="110000"/>
                <a:buFont typeface="Arial" pitchFamily="34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7" r:id="rId1"/>
    <p:sldLayoutId id="2147485148" r:id="rId2"/>
    <p:sldLayoutId id="2147485149" r:id="rId3"/>
    <p:sldLayoutId id="2147485150" r:id="rId4"/>
    <p:sldLayoutId id="2147485151" r:id="rId5"/>
    <p:sldLayoutId id="2147485152" r:id="rId6"/>
    <p:sldLayoutId id="2147485153" r:id="rId7"/>
    <p:sldLayoutId id="2147485154" r:id="rId8"/>
    <p:sldLayoutId id="2147485155" r:id="rId9"/>
    <p:sldLayoutId id="2147485156" r:id="rId10"/>
    <p:sldLayoutId id="2147485157" r:id="rId11"/>
  </p:sldLayoutIdLst>
  <p:transition/>
  <p:txStyles>
    <p:titleStyle>
      <a:lvl1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l" defTabSz="7858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233363" indent="-233363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SzPct val="75000"/>
        <a:buFont typeface="Wingdings" pitchFamily="2" charset="2"/>
        <a:buChar char="l"/>
        <a:tabLst>
          <a:tab pos="1081088" algn="l"/>
        </a:tabLst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539750" indent="-152400" algn="l" defTabSz="785813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F89646"/>
        </a:buClr>
        <a:buFont typeface="Arial" pitchFamily="34" charset="0"/>
        <a:buChar char="–"/>
        <a:tabLst>
          <a:tab pos="1081088" algn="l"/>
        </a:tabLst>
        <a:defRPr sz="1600">
          <a:solidFill>
            <a:schemeClr val="bg1"/>
          </a:solidFill>
          <a:latin typeface="+mn-lt"/>
        </a:defRPr>
      </a:lvl2pPr>
      <a:lvl3pPr marL="849313" indent="-152400" algn="l" defTabSz="785813" rtl="0" eaLnBrk="0" fontAlgn="base" hangingPunct="0">
        <a:spcBef>
          <a:spcPct val="20000"/>
        </a:spcBef>
        <a:spcAft>
          <a:spcPct val="0"/>
        </a:spcAft>
        <a:buChar char="•"/>
        <a:tabLst>
          <a:tab pos="1081088" algn="l"/>
        </a:tabLst>
        <a:defRPr sz="1200">
          <a:solidFill>
            <a:schemeClr val="tx1"/>
          </a:solidFill>
          <a:latin typeface="+mn-lt"/>
        </a:defRPr>
      </a:lvl3pPr>
      <a:lvl4pPr marL="1155700" indent="-152400" algn="l" defTabSz="785813" rtl="0" eaLnBrk="0" fontAlgn="base" hangingPunct="0">
        <a:spcBef>
          <a:spcPct val="20000"/>
        </a:spcBef>
        <a:spcAft>
          <a:spcPct val="0"/>
        </a:spcAft>
        <a:buChar char="–"/>
        <a:tabLst>
          <a:tab pos="1081088" algn="l"/>
        </a:tabLst>
        <a:defRPr sz="1000">
          <a:solidFill>
            <a:schemeClr val="tx1"/>
          </a:solidFill>
          <a:latin typeface="+mn-lt"/>
        </a:defRPr>
      </a:lvl4pPr>
      <a:lvl5pPr marL="14636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tabLst>
          <a:tab pos="1081088" algn="l"/>
        </a:tabLst>
        <a:defRPr sz="900">
          <a:solidFill>
            <a:schemeClr val="tx1"/>
          </a:solidFill>
          <a:latin typeface="+mn-lt"/>
        </a:defRPr>
      </a:lvl5pPr>
      <a:lvl6pPr marL="19208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tabLst>
          <a:tab pos="1081088" algn="l"/>
        </a:tabLst>
        <a:defRPr sz="900">
          <a:solidFill>
            <a:schemeClr val="tx1"/>
          </a:solidFill>
          <a:latin typeface="+mn-lt"/>
        </a:defRPr>
      </a:lvl6pPr>
      <a:lvl7pPr marL="23780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tabLst>
          <a:tab pos="1081088" algn="l"/>
        </a:tabLst>
        <a:defRPr sz="900">
          <a:solidFill>
            <a:schemeClr val="tx1"/>
          </a:solidFill>
          <a:latin typeface="+mn-lt"/>
        </a:defRPr>
      </a:lvl7pPr>
      <a:lvl8pPr marL="28352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tabLst>
          <a:tab pos="1081088" algn="l"/>
        </a:tabLst>
        <a:defRPr sz="900">
          <a:solidFill>
            <a:schemeClr val="tx1"/>
          </a:solidFill>
          <a:latin typeface="+mn-lt"/>
        </a:defRPr>
      </a:lvl8pPr>
      <a:lvl9pPr marL="3292475" indent="-152400" algn="l" defTabSz="785813" rtl="0" eaLnBrk="0" fontAlgn="base" hangingPunct="0">
        <a:spcBef>
          <a:spcPct val="20000"/>
        </a:spcBef>
        <a:spcAft>
          <a:spcPct val="0"/>
        </a:spcAft>
        <a:buChar char="»"/>
        <a:tabLst>
          <a:tab pos="1081088" algn="l"/>
        </a:tabLst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192088"/>
            <a:ext cx="81407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78591" tIns="89296" rIns="178591" bIns="892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1417638"/>
            <a:ext cx="8140700" cy="491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4501" tIns="112248" rIns="224501" bIns="112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175" r:id="rId1"/>
    <p:sldLayoutId id="2147485176" r:id="rId2"/>
    <p:sldLayoutId id="2147485177" r:id="rId3"/>
    <p:sldLayoutId id="2147485178" r:id="rId4"/>
    <p:sldLayoutId id="2147485179" r:id="rId5"/>
    <p:sldLayoutId id="2147485180" r:id="rId6"/>
    <p:sldLayoutId id="2147485181" r:id="rId7"/>
    <p:sldLayoutId id="2147485182" r:id="rId8"/>
    <p:sldLayoutId id="2147485183" r:id="rId9"/>
    <p:sldLayoutId id="2147485184" r:id="rId10"/>
    <p:sldLayoutId id="2147485185" r:id="rId11"/>
  </p:sldLayoutIdLst>
  <p:transition/>
  <p:txStyles>
    <p:titleStyle>
      <a:lvl1pPr algn="l" defTabSz="1784350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+mj-lt"/>
          <a:ea typeface="+mj-ea"/>
          <a:cs typeface="+mj-cs"/>
        </a:defRPr>
      </a:lvl1pPr>
      <a:lvl2pPr algn="l" defTabSz="1784350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2pPr>
      <a:lvl3pPr algn="l" defTabSz="1784350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3pPr>
      <a:lvl4pPr algn="l" defTabSz="1784350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4pPr>
      <a:lvl5pPr algn="l" defTabSz="1784350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5pPr>
      <a:lvl6pPr marL="457191" algn="l" defTabSz="1785902" rtl="0" fontAlgn="base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6pPr>
      <a:lvl7pPr marL="914382" algn="l" defTabSz="1785902" rtl="0" fontAlgn="base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7pPr>
      <a:lvl8pPr marL="1371573" algn="l" defTabSz="1785902" rtl="0" fontAlgn="base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8pPr>
      <a:lvl9pPr marL="1828764" algn="l" defTabSz="1785902" rtl="0" fontAlgn="base">
        <a:spcBef>
          <a:spcPct val="0"/>
        </a:spcBef>
        <a:spcAft>
          <a:spcPct val="0"/>
        </a:spcAft>
        <a:defRPr sz="3400" b="1">
          <a:solidFill>
            <a:srgbClr val="FFD728"/>
          </a:solidFill>
          <a:latin typeface="Arial" pitchFamily="34" charset="0"/>
        </a:defRPr>
      </a:lvl9pPr>
    </p:titleStyle>
    <p:bodyStyle>
      <a:lvl1pPr marL="425450" indent="-425450" algn="l" defTabSz="2243138" rtl="0" eaLnBrk="0" fontAlgn="base" hangingPunct="0">
        <a:spcBef>
          <a:spcPct val="0"/>
        </a:spcBef>
        <a:spcAft>
          <a:spcPct val="120000"/>
        </a:spcAft>
        <a:buClr>
          <a:srgbClr val="99CCFF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31863" indent="-361950" algn="l" defTabSz="2243138" rtl="0" eaLnBrk="0" fontAlgn="base" hangingPunct="0">
        <a:spcBef>
          <a:spcPct val="0"/>
        </a:spcBef>
        <a:spcAft>
          <a:spcPct val="120000"/>
        </a:spcAft>
        <a:buChar char="–"/>
        <a:defRPr sz="3000">
          <a:solidFill>
            <a:schemeClr val="tx1"/>
          </a:solidFill>
          <a:latin typeface="+mn-lt"/>
        </a:defRPr>
      </a:lvl2pPr>
      <a:lvl3pPr marL="2805113" indent="-560388" algn="l" defTabSz="224313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3pPr>
      <a:lvl4pPr marL="3927475" indent="-557213" algn="l" defTabSz="224313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4pPr>
      <a:lvl5pPr marL="5048250" indent="-557213" algn="l" defTabSz="224313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5pPr>
      <a:lvl6pPr marL="5506928" indent="-558789" algn="l" defTabSz="2244681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6pPr>
      <a:lvl7pPr marL="5964119" indent="-558789" algn="l" defTabSz="2244681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7pPr>
      <a:lvl8pPr marL="6421310" indent="-558789" algn="l" defTabSz="2244681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8pPr>
      <a:lvl9pPr marL="6878501" indent="-558789" algn="l" defTabSz="2244681" rtl="0" fontAlgn="base">
        <a:spcBef>
          <a:spcPct val="20000"/>
        </a:spcBef>
        <a:spcAft>
          <a:spcPct val="0"/>
        </a:spcAft>
        <a:buChar char="–"/>
        <a:defRPr sz="3000">
          <a:solidFill>
            <a:srgbClr val="FEDD80"/>
          </a:solidFill>
          <a:latin typeface="+mn-lt"/>
        </a:defRPr>
      </a:lvl9pPr>
    </p:bodyStyle>
    <p:otherStyle>
      <a:defPPr>
        <a:defRPr lang="en-US"/>
      </a:defPPr>
      <a:lvl1pPr marL="0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5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6275" y="41751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4188"/>
            <a:ext cx="7772400" cy="43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40055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AU">
              <a:solidFill>
                <a:srgbClr val="FFFFFF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835275" y="3052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AU">
              <a:solidFill>
                <a:srgbClr val="FFFFFF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2800350" y="2538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AU">
              <a:solidFill>
                <a:srgbClr val="FFFFFF"/>
              </a:solidFill>
              <a:ea typeface="ＭＳ Ｐゴシック"/>
              <a:cs typeface="ＭＳ Ｐゴシック"/>
            </a:endParaRP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19" cstate="print"/>
          <a:srcRect l="6874" t="19154" r="6874" b="18027"/>
          <a:stretch>
            <a:fillRect/>
          </a:stretch>
        </p:blipFill>
        <p:spPr bwMode="auto">
          <a:xfrm>
            <a:off x="7572375" y="6370638"/>
            <a:ext cx="157162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22" r:id="rId1"/>
    <p:sldLayoutId id="214748522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  <p:sldLayoutId id="2147485233" r:id="rId12"/>
    <p:sldLayoutId id="2147485234" r:id="rId13"/>
    <p:sldLayoutId id="2147485235" r:id="rId14"/>
    <p:sldLayoutId id="2147485258" r:id="rId15"/>
    <p:sldLayoutId id="2147485236" r:id="rId16"/>
    <p:sldLayoutId id="2147485237" r:id="rId17"/>
  </p:sldLayoutIdLst>
  <p:transition>
    <p:cut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2312A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2312A"/>
        </a:buClr>
        <a:buFont typeface="Wingdings" pitchFamily="2" charset="2"/>
        <a:buChar char="v"/>
        <a:defRPr sz="2400">
          <a:solidFill>
            <a:srgbClr val="222D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sz="2400">
          <a:solidFill>
            <a:srgbClr val="222D5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6600"/>
        </a:buClr>
        <a:buChar char="•"/>
        <a:defRPr sz="2000">
          <a:solidFill>
            <a:srgbClr val="222D5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222D5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222D5C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22D5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22D5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22D5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22D5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19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08" r:id="rId1"/>
    <p:sldLayoutId id="2147485409" r:id="rId2"/>
    <p:sldLayoutId id="2147485410" r:id="rId3"/>
    <p:sldLayoutId id="2147485411" r:id="rId4"/>
    <p:sldLayoutId id="2147485412" r:id="rId5"/>
    <p:sldLayoutId id="2147485413" r:id="rId6"/>
    <p:sldLayoutId id="2147485414" r:id="rId7"/>
    <p:sldLayoutId id="2147485415" r:id="rId8"/>
    <p:sldLayoutId id="2147485416" r:id="rId9"/>
    <p:sldLayoutId id="2147485417" r:id="rId10"/>
    <p:sldLayoutId id="2147485418" r:id="rId11"/>
    <p:sldLayoutId id="2147485419" r:id="rId12"/>
    <p:sldLayoutId id="2147485420" r:id="rId13"/>
    <p:sldLayoutId id="2147485421" r:id="rId14"/>
    <p:sldLayoutId id="2147485422" r:id="rId15"/>
    <p:sldLayoutId id="2147485423" r:id="rId16"/>
    <p:sldLayoutId id="2147485424" r:id="rId17"/>
    <p:sldLayoutId id="2147485425" r:id="rId18"/>
    <p:sldLayoutId id="2147485426" r:id="rId19"/>
    <p:sldLayoutId id="2147485427" r:id="rId20"/>
    <p:sldLayoutId id="2147485313" r:id="rId21"/>
    <p:sldLayoutId id="214748540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9DD3D82-9A17-4182-A9E9-FED9A9664DD5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45709C9-D58C-4827-AC0B-FF003AC90AF1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657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29" r:id="rId1"/>
    <p:sldLayoutId id="2147485430" r:id="rId2"/>
    <p:sldLayoutId id="2147485431" r:id="rId3"/>
    <p:sldLayoutId id="2147485432" r:id="rId4"/>
    <p:sldLayoutId id="2147485433" r:id="rId5"/>
    <p:sldLayoutId id="2147485434" r:id="rId6"/>
    <p:sldLayoutId id="2147485435" r:id="rId7"/>
    <p:sldLayoutId id="2147485436" r:id="rId8"/>
    <p:sldLayoutId id="2147485437" r:id="rId9"/>
    <p:sldLayoutId id="2147485438" r:id="rId10"/>
    <p:sldLayoutId id="21474854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C2483-6051-49B1-8483-4B215A66900F}" type="datetime1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© 2020 Global Initiative for Chronic Obstructive Lung Disease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2448D-6502-4295-B405-BDA4B517BF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96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1" r:id="rId1"/>
    <p:sldLayoutId id="2147485442" r:id="rId2"/>
    <p:sldLayoutId id="2147485443" r:id="rId3"/>
    <p:sldLayoutId id="2147485444" r:id="rId4"/>
    <p:sldLayoutId id="2147485445" r:id="rId5"/>
    <p:sldLayoutId id="2147485446" r:id="rId6"/>
    <p:sldLayoutId id="2147485447" r:id="rId7"/>
    <p:sldLayoutId id="2147485448" r:id="rId8"/>
    <p:sldLayoutId id="2147485449" r:id="rId9"/>
    <p:sldLayoutId id="2147485450" r:id="rId10"/>
    <p:sldLayoutId id="214748545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50887"/>
            <a:ext cx="8077200" cy="2003425"/>
          </a:xfrm>
          <a:solidFill>
            <a:srgbClr val="0033CC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nghẽn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(COPD)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648200"/>
            <a:ext cx="6400800" cy="1752600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TS BS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Thượng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lnSpc>
                <a:spcPct val="90000"/>
              </a:lnSpc>
            </a:pP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Phó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BV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Chợ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Rẫy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– ĐHYD TP HCM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TP HCM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309-60E6-47E4-8F14-DF81BADA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239BC-A27E-4A44-88CB-7C224522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DE817-2B92-4B41-B37C-3853477B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77043" cy="68480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A668A3-88BE-42D3-ADCC-01D52431E03D}"/>
              </a:ext>
            </a:extLst>
          </p:cNvPr>
          <p:cNvSpPr/>
          <p:nvPr/>
        </p:nvSpPr>
        <p:spPr>
          <a:xfrm>
            <a:off x="283220" y="148420"/>
            <a:ext cx="8610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Đợt</a:t>
            </a:r>
            <a:r>
              <a:rPr lang="en-US" sz="3200" dirty="0"/>
              <a:t> </a:t>
            </a:r>
            <a:r>
              <a:rPr lang="en-US" sz="3200" dirty="0" err="1"/>
              <a:t>cấp</a:t>
            </a:r>
            <a:r>
              <a:rPr lang="en-US" sz="3200" dirty="0"/>
              <a:t> BPTNMT: </a:t>
            </a:r>
            <a:r>
              <a:rPr lang="en-US" sz="3200" dirty="0" err="1"/>
              <a:t>giảm</a:t>
            </a:r>
            <a:r>
              <a:rPr lang="en-US" sz="3200" dirty="0"/>
              <a:t> </a:t>
            </a:r>
            <a:r>
              <a:rPr lang="en-US" sz="3200" dirty="0" err="1"/>
              <a:t>chất</a:t>
            </a:r>
            <a:r>
              <a:rPr lang="en-US" sz="3200" dirty="0"/>
              <a:t> l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 </a:t>
            </a:r>
            <a:r>
              <a:rPr lang="en-US" sz="3200" dirty="0" err="1"/>
              <a:t>cuộc</a:t>
            </a:r>
            <a:r>
              <a:rPr lang="en-US" sz="3200" dirty="0"/>
              <a:t> </a:t>
            </a:r>
            <a:r>
              <a:rPr lang="en-US" sz="3200" dirty="0" err="1"/>
              <a:t>sống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14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6"/>
          <p:cNvCxnSpPr>
            <a:cxnSpLocks noChangeShapeType="1"/>
          </p:cNvCxnSpPr>
          <p:nvPr/>
        </p:nvCxnSpPr>
        <p:spPr bwMode="auto">
          <a:xfrm>
            <a:off x="3365500" y="2190750"/>
            <a:ext cx="3205163" cy="458788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030" name="Straight Connector 18"/>
          <p:cNvCxnSpPr>
            <a:cxnSpLocks noChangeShapeType="1"/>
          </p:cNvCxnSpPr>
          <p:nvPr/>
        </p:nvCxnSpPr>
        <p:spPr bwMode="auto">
          <a:xfrm flipV="1">
            <a:off x="3316288" y="4805363"/>
            <a:ext cx="2362200" cy="258762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</p:spPr>
      </p:cxn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563563" y="1836738"/>
          <a:ext cx="6788150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Chart" r:id="rId4" imgW="7772535" imgH="4114800" progId="MSGraph.Chart.8">
                  <p:embed followColorScheme="full"/>
                </p:oleObj>
              </mc:Choice>
              <mc:Fallback>
                <p:oleObj name="Chart" r:id="rId4" imgW="7772535" imgH="4114800" progId="MSGraph.Chart.8">
                  <p:embed followColorScheme="full"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1836738"/>
                        <a:ext cx="6788150" cy="358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"/>
          <p:cNvGraphicFramePr>
            <a:graphicFrameLocks noChangeAspect="1"/>
          </p:cNvGraphicFramePr>
          <p:nvPr/>
        </p:nvGraphicFramePr>
        <p:xfrm>
          <a:off x="4779963" y="2346325"/>
          <a:ext cx="436403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hart" r:id="rId6" imgW="5715074" imgH="4105322" progId="MSGraph.Chart.8">
                  <p:embed followColorScheme="full"/>
                </p:oleObj>
              </mc:Choice>
              <mc:Fallback>
                <p:oleObj name="Chart" r:id="rId6" imgW="5715074" imgH="4105322" progId="MSGraph.Chart.8">
                  <p:embed followColorScheme="full"/>
                  <p:pic>
                    <p:nvPicPr>
                      <p:cNvPr id="10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2346325"/>
                        <a:ext cx="436403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3"/>
          <p:cNvSpPr>
            <a:spLocks noChangeArrowheads="1"/>
          </p:cNvSpPr>
          <p:nvPr/>
        </p:nvSpPr>
        <p:spPr bwMode="auto">
          <a:xfrm>
            <a:off x="214313" y="285750"/>
            <a:ext cx="8929687" cy="1093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72000" rIns="72000" anchor="ctr"/>
          <a:lstStyle/>
          <a:p>
            <a:pPr>
              <a:lnSpc>
                <a:spcPct val="80000"/>
              </a:lnSpc>
              <a:buClr>
                <a:srgbClr val="FFFFFF"/>
              </a:buClr>
              <a:buFont typeface="Arial" pitchFamily="34" charset="0"/>
              <a:buNone/>
            </a:pPr>
            <a:endParaRPr lang="en-US" sz="2400" b="1" dirty="0">
              <a:sym typeface="Arial" pitchFamily="34" charset="0"/>
            </a:endParaRPr>
          </a:p>
          <a:p>
            <a:pPr>
              <a:lnSpc>
                <a:spcPct val="80000"/>
              </a:lnSpc>
              <a:buClr>
                <a:srgbClr val="FFFFFF"/>
              </a:buClr>
              <a:buFont typeface="Arial" pitchFamily="34" charset="0"/>
              <a:buNone/>
            </a:pPr>
            <a:r>
              <a:rPr lang="en-US" sz="3600" b="1" dirty="0">
                <a:sym typeface="Arial" pitchFamily="34" charset="0"/>
              </a:rPr>
              <a:t>ĐỢT CẤP COPD: GÁNH NẶNG CHI PHÍ</a:t>
            </a:r>
          </a:p>
        </p:txBody>
      </p:sp>
      <p:sp>
        <p:nvSpPr>
          <p:cNvPr id="1032" name="Text Box 6"/>
          <p:cNvSpPr txBox="1">
            <a:spLocks noChangeArrowheads="1"/>
          </p:cNvSpPr>
          <p:nvPr/>
        </p:nvSpPr>
        <p:spPr bwMode="auto">
          <a:xfrm>
            <a:off x="236538" y="4311650"/>
            <a:ext cx="2133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99CCFF"/>
              </a:buClr>
              <a:buFont typeface="Arial" pitchFamily="34" charset="0"/>
              <a:buNone/>
            </a:pPr>
            <a:r>
              <a:rPr lang="en-US" b="1">
                <a:solidFill>
                  <a:srgbClr val="99CCFF"/>
                </a:solidFill>
                <a:sym typeface="Arial" pitchFamily="34" charset="0"/>
              </a:rPr>
              <a:t>Khám bệnh</a:t>
            </a:r>
          </a:p>
          <a:p>
            <a:pPr algn="ctr">
              <a:buClr>
                <a:srgbClr val="99CCFF"/>
              </a:buClr>
              <a:buFont typeface="Arial" pitchFamily="34" charset="0"/>
              <a:buNone/>
            </a:pPr>
            <a:r>
              <a:rPr lang="en-US" b="1">
                <a:solidFill>
                  <a:srgbClr val="99CCFF"/>
                </a:solidFill>
                <a:sym typeface="Arial" pitchFamily="34" charset="0"/>
              </a:rPr>
              <a:t>(5%)</a:t>
            </a:r>
          </a:p>
        </p:txBody>
      </p:sp>
      <p:sp>
        <p:nvSpPr>
          <p:cNvPr id="1033" name="Text Box 7"/>
          <p:cNvSpPr txBox="1">
            <a:spLocks noChangeArrowheads="1"/>
          </p:cNvSpPr>
          <p:nvPr/>
        </p:nvSpPr>
        <p:spPr bwMode="auto">
          <a:xfrm>
            <a:off x="3302000" y="3213100"/>
            <a:ext cx="1193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b="1">
                <a:solidFill>
                  <a:srgbClr val="FFFFFF"/>
                </a:solidFill>
                <a:sym typeface="Arial" pitchFamily="34" charset="0"/>
              </a:rPr>
              <a:t>Thất bại (63%)</a:t>
            </a:r>
          </a:p>
        </p:txBody>
      </p: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665163" y="1851025"/>
            <a:ext cx="1492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Clr>
                <a:srgbClr val="FFCC66"/>
              </a:buClr>
              <a:buFont typeface="Arial" pitchFamily="34" charset="0"/>
              <a:buNone/>
            </a:pPr>
            <a:r>
              <a:rPr lang="en-US" b="1">
                <a:solidFill>
                  <a:srgbClr val="FFCC66"/>
                </a:solidFill>
                <a:sym typeface="Arial" pitchFamily="34" charset="0"/>
              </a:rPr>
              <a:t>Thuốc thêm</a:t>
            </a:r>
            <a:br>
              <a:rPr lang="en-US" b="1">
                <a:solidFill>
                  <a:srgbClr val="FFCC66"/>
                </a:solidFill>
                <a:sym typeface="Arial" pitchFamily="34" charset="0"/>
              </a:rPr>
            </a:br>
            <a:r>
              <a:rPr lang="en-US" b="1">
                <a:solidFill>
                  <a:srgbClr val="FFCC66"/>
                </a:solidFill>
                <a:sym typeface="Arial" pitchFamily="34" charset="0"/>
              </a:rPr>
              <a:t>(18%)</a:t>
            </a:r>
          </a:p>
        </p:txBody>
      </p:sp>
      <p:sp>
        <p:nvSpPr>
          <p:cNvPr id="1035" name="Text Box 9"/>
          <p:cNvSpPr txBox="1">
            <a:spLocks noChangeArrowheads="1"/>
          </p:cNvSpPr>
          <p:nvPr/>
        </p:nvSpPr>
        <p:spPr bwMode="auto">
          <a:xfrm>
            <a:off x="52388" y="3070225"/>
            <a:ext cx="17383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C97A00"/>
              </a:buClr>
              <a:buFont typeface="Arial" pitchFamily="34" charset="0"/>
              <a:buNone/>
            </a:pPr>
            <a:r>
              <a:rPr lang="en-US" b="1">
                <a:solidFill>
                  <a:srgbClr val="C97A00"/>
                </a:solidFill>
                <a:sym typeface="Arial" pitchFamily="34" charset="0"/>
              </a:rPr>
              <a:t>Thuốc đang dùng</a:t>
            </a:r>
            <a:br>
              <a:rPr lang="en-US" b="1">
                <a:solidFill>
                  <a:srgbClr val="C97A00"/>
                </a:solidFill>
                <a:sym typeface="Arial" pitchFamily="34" charset="0"/>
              </a:rPr>
            </a:br>
            <a:r>
              <a:rPr lang="en-US" b="1">
                <a:solidFill>
                  <a:srgbClr val="C97A00"/>
                </a:solidFill>
                <a:sym typeface="Arial" pitchFamily="34" charset="0"/>
              </a:rPr>
              <a:t>(14%)</a:t>
            </a:r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>
            <a:off x="5449888" y="1704975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6600"/>
              </a:buClr>
              <a:buFont typeface="Arial" pitchFamily="34" charset="0"/>
              <a:buNone/>
            </a:pPr>
            <a:r>
              <a:rPr lang="en-US" b="1">
                <a:solidFill>
                  <a:srgbClr val="FF6600"/>
                </a:solidFill>
                <a:sym typeface="Arial" pitchFamily="34" charset="0"/>
              </a:rPr>
              <a:t>Khám bệnh(1%)</a:t>
            </a:r>
          </a:p>
        </p:txBody>
      </p:sp>
      <p:sp>
        <p:nvSpPr>
          <p:cNvPr id="1037" name="Text Box 12"/>
          <p:cNvSpPr txBox="1">
            <a:spLocks noChangeArrowheads="1"/>
          </p:cNvSpPr>
          <p:nvPr/>
        </p:nvSpPr>
        <p:spPr bwMode="auto">
          <a:xfrm>
            <a:off x="7058025" y="2078038"/>
            <a:ext cx="12493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Clr>
                <a:srgbClr val="FFFF99"/>
              </a:buClr>
              <a:buFont typeface="Arial" pitchFamily="34" charset="0"/>
              <a:buNone/>
            </a:pPr>
            <a:r>
              <a:rPr lang="en-US" b="1">
                <a:solidFill>
                  <a:srgbClr val="FFFF99"/>
                </a:solidFill>
                <a:sym typeface="Arial" pitchFamily="34" charset="0"/>
              </a:rPr>
              <a:t>Cấp cứu  </a:t>
            </a:r>
          </a:p>
          <a:p>
            <a:pPr algn="ctr">
              <a:buClr>
                <a:srgbClr val="FFFF99"/>
              </a:buClr>
              <a:buFont typeface="Arial" pitchFamily="34" charset="0"/>
              <a:buNone/>
            </a:pPr>
            <a:r>
              <a:rPr lang="en-US" b="1">
                <a:solidFill>
                  <a:srgbClr val="FFFF99"/>
                </a:solidFill>
                <a:sym typeface="Arial" pitchFamily="34" charset="0"/>
              </a:rPr>
              <a:t>(7%)</a:t>
            </a:r>
          </a:p>
        </p:txBody>
      </p:sp>
      <p:sp>
        <p:nvSpPr>
          <p:cNvPr id="1038" name="Text Box 13"/>
          <p:cNvSpPr txBox="1">
            <a:spLocks noChangeArrowheads="1"/>
          </p:cNvSpPr>
          <p:nvPr/>
        </p:nvSpPr>
        <p:spPr bwMode="auto">
          <a:xfrm>
            <a:off x="6961188" y="4962525"/>
            <a:ext cx="2228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99CC00"/>
              </a:buClr>
              <a:buFont typeface="Arial" pitchFamily="34" charset="0"/>
              <a:buNone/>
            </a:pPr>
            <a:r>
              <a:rPr lang="en-US" b="1">
                <a:solidFill>
                  <a:srgbClr val="99CC00"/>
                </a:solidFill>
                <a:sym typeface="Arial" pitchFamily="34" charset="0"/>
              </a:rPr>
              <a:t>Nhập viện (92%)</a:t>
            </a:r>
          </a:p>
        </p:txBody>
      </p:sp>
      <p:sp>
        <p:nvSpPr>
          <p:cNvPr id="1039" name="Rectangle 14"/>
          <p:cNvSpPr>
            <a:spLocks noChangeArrowheads="1"/>
          </p:cNvSpPr>
          <p:nvPr/>
        </p:nvSpPr>
        <p:spPr bwMode="auto">
          <a:xfrm>
            <a:off x="369888" y="6240463"/>
            <a:ext cx="5557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200" dirty="0" err="1">
                <a:sym typeface="Arial" pitchFamily="34" charset="0"/>
              </a:rPr>
              <a:t>Miravitlles</a:t>
            </a:r>
            <a:r>
              <a:rPr lang="en-US" sz="1200" dirty="0">
                <a:sym typeface="Arial" pitchFamily="34" charset="0"/>
              </a:rPr>
              <a:t> M, et al. </a:t>
            </a:r>
            <a:r>
              <a:rPr lang="en-US" sz="1200" i="1" dirty="0">
                <a:sym typeface="Arial" pitchFamily="34" charset="0"/>
              </a:rPr>
              <a:t>Chest</a:t>
            </a:r>
            <a:r>
              <a:rPr lang="en-US" sz="1200" dirty="0">
                <a:sym typeface="Arial" pitchFamily="34" charset="0"/>
              </a:rPr>
              <a:t>. 2002;121:1449-1455. Permission requested.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D777-187B-4003-937C-A6277D1D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2002-2010 </a:t>
            </a:r>
            <a:r>
              <a:rPr lang="en-US" dirty="0" err="1"/>
              <a:t>hoa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30945-63EA-4517-BE03-FE33148D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D142E-F89E-4D1F-94FC-E76EACEF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416784"/>
            <a:ext cx="4686300" cy="301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7C32D-1EC2-4FAE-B10A-EE887A58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426837"/>
            <a:ext cx="4000500" cy="2964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E2D9E-7D4D-4D48-B83A-1767FC1CF2B1}"/>
              </a:ext>
            </a:extLst>
          </p:cNvPr>
          <p:cNvSpPr txBox="1"/>
          <p:nvPr/>
        </p:nvSpPr>
        <p:spPr>
          <a:xfrm>
            <a:off x="6629400" y="565785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Jinjuvadia</a:t>
            </a:r>
            <a:r>
              <a:rPr lang="en-US" sz="1800" dirty="0"/>
              <a:t> COPD 2017</a:t>
            </a:r>
          </a:p>
        </p:txBody>
      </p:sp>
    </p:spTree>
    <p:extLst>
      <p:ext uri="{BB962C8B-B14F-4D97-AF65-F5344CB8AC3E}">
        <p14:creationId xmlns:p14="http://schemas.microsoft.com/office/powerpoint/2010/main" val="143034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Phân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loại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-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Chẩn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đoán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Điều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trị</a:t>
            </a:r>
            <a:endParaRPr lang="en-US" sz="28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0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a-DK" sz="3200" dirty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1B5820-D2E6-4629-AF7A-40451EA3D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6512" y="3429000"/>
            <a:ext cx="3813048" cy="3649134"/>
          </a:xfrm>
        </p:spPr>
        <p:txBody>
          <a:bodyPr/>
          <a:lstStyle/>
          <a:p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họng</a:t>
            </a:r>
            <a:r>
              <a:rPr lang="en-US" dirty="0"/>
              <a:t>/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5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  <a:p>
            <a:r>
              <a:rPr lang="en-US" dirty="0" err="1"/>
              <a:t>Sốt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do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khò</a:t>
            </a:r>
            <a:r>
              <a:rPr lang="en-US" dirty="0"/>
              <a:t> </a:t>
            </a:r>
            <a:r>
              <a:rPr lang="en-US" dirty="0" err="1"/>
              <a:t>khè</a:t>
            </a:r>
            <a:endParaRPr lang="en-US" dirty="0"/>
          </a:p>
          <a:p>
            <a:r>
              <a:rPr lang="en-US" dirty="0" err="1"/>
              <a:t>Tăng</a:t>
            </a:r>
            <a:r>
              <a:rPr lang="en-US" dirty="0"/>
              <a:t> ho</a:t>
            </a:r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thở</a:t>
            </a:r>
            <a:r>
              <a:rPr lang="en-US" dirty="0"/>
              <a:t> &gt; 20%</a:t>
            </a:r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nhịp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&gt; 20%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729E-F188-42B4-ABB7-CB09780E1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6634" y="838200"/>
            <a:ext cx="3813048" cy="3649133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đàm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đàm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442235" cy="464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942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0312-8211-43B1-BE32-3712096E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4536-0357-4D08-A175-DCF36714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3825-4C3F-4C29-8EEE-C156E344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" y="-47729"/>
            <a:ext cx="9150626" cy="6905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53900-7779-4504-BD1F-0651A7E04BD3}"/>
              </a:ext>
            </a:extLst>
          </p:cNvPr>
          <p:cNvSpPr/>
          <p:nvPr/>
        </p:nvSpPr>
        <p:spPr>
          <a:xfrm>
            <a:off x="183874" y="1189925"/>
            <a:ext cx="8769626" cy="447814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lvl="0" indent="-285750" defTabSz="457200" fontAlgn="auto"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GOLD 2017:</a:t>
            </a:r>
          </a:p>
          <a:p>
            <a:pPr marL="742950" lvl="1" indent="-285750" defTabSz="457200" fontAlgn="auto"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Đợt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cấp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nhẹ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: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chỉ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điều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trị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bằng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thuốc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dãn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phế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quản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tác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dụng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ngắn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nhanh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)</a:t>
            </a:r>
          </a:p>
          <a:p>
            <a:pPr marL="742950" lvl="1" indent="-285750" defTabSz="457200" fontAlgn="auto"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Đợt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cấp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trung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bình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: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điều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trị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bằng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bằng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thuốc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dãn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phế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quản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tác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dụng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ngắn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kèm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corticoid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uống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hoặc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kháng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sinh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hoặc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cả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hai</a:t>
            </a:r>
            <a:endParaRPr lang="en-US" sz="3200" b="0" dirty="0">
              <a:solidFill>
                <a:prstClr val="white"/>
              </a:solidFill>
              <a:latin typeface="Calibri" panose="020F0502020204030204"/>
            </a:endParaRPr>
          </a:p>
          <a:p>
            <a:pPr marL="742950" lvl="1" indent="-285750" defTabSz="457200" fontAlgn="auto"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Đợt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cấp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nặng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: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điều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trị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tại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cấp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cứu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hoặc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trong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bệnh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viện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và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thậm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chí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trong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chăm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sóc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tích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3200" b="0" dirty="0" err="1">
                <a:solidFill>
                  <a:prstClr val="white"/>
                </a:solidFill>
                <a:latin typeface="Calibri" panose="020F0502020204030204"/>
              </a:rPr>
              <a:t>cực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114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830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619672" y="395082"/>
            <a:ext cx="655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516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Management of Exacerbations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-76200" y="1149013"/>
            <a:ext cx="9143999" cy="68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FAB516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Classification of hospitalized patients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FAB516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No respiratory failure: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AB516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Respiratory rate: 20-30 breaths per minute; no use of accessory respiratory muscles; no changes in mental status; hypoxemia improved with supplemental oxygen given via Venturi mask 28-35% inspired oxygen (FiO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2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); no increase in PaCO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2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i="1" dirty="0">
                <a:solidFill>
                  <a:srgbClr val="FAB516"/>
                </a:solidFill>
                <a:latin typeface="+mn-lt"/>
                <a:cs typeface="Calibri" panose="020F0502020204030204" pitchFamily="34" charset="0"/>
              </a:rPr>
              <a:t>Acute respiratory failure — non-life-threatening:</a:t>
            </a:r>
            <a:r>
              <a:rPr lang="de-DE" sz="2000" b="0" dirty="0">
                <a:solidFill>
                  <a:srgbClr val="FAB51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Respiratory rate: &gt; 30 breaths per minute; using accessory respiratory muscles; no change in mental status; hypoxemia improved with supplemental oxygen via Venturi mask 25-30% FiO</a:t>
            </a:r>
            <a:r>
              <a:rPr lang="de-DE" sz="2000" b="0" baseline="-2500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; hypercarbia i.e., PaCO</a:t>
            </a:r>
            <a:r>
              <a:rPr lang="de-DE" sz="2000" b="0" baseline="-2500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 increased compared with baseline or elevated 50-60 mmHg.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i="1" dirty="0">
                <a:solidFill>
                  <a:srgbClr val="FAB516"/>
                </a:solidFill>
                <a:latin typeface="+mn-lt"/>
                <a:cs typeface="Calibri" panose="020F0502020204030204" pitchFamily="34" charset="0"/>
              </a:rPr>
              <a:t>Acute respiratory failure — life-threatening:</a:t>
            </a:r>
            <a:r>
              <a:rPr lang="en-GB" sz="2000" dirty="0">
                <a:solidFill>
                  <a:srgbClr val="FAB516"/>
                </a:solidFill>
                <a:latin typeface="+mn-lt"/>
                <a:cs typeface="Calibri" panose="020F0502020204030204" pitchFamily="34" charset="0"/>
              </a:rPr>
              <a:t> 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Respiratory rate: &gt; 30 breaths per minute; using accessory respiratory muscles; acute changes in mental status; hypoxemia not improved with supplemental oxygen via Venturi mask or requiring FiO</a:t>
            </a:r>
            <a:r>
              <a:rPr lang="de-DE" sz="2000" b="0" baseline="-2500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 &gt; 40%; hypercarbia i.e., PaCO</a:t>
            </a:r>
            <a:r>
              <a:rPr lang="de-DE" sz="2000" b="0" baseline="-2500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2</a:t>
            </a:r>
            <a:r>
              <a:rPr lang="de-DE" sz="2000" b="0" dirty="0">
                <a:solidFill>
                  <a:srgbClr val="424242"/>
                </a:solidFill>
                <a:latin typeface="+mn-lt"/>
                <a:cs typeface="Calibri" panose="020F0502020204030204" pitchFamily="34" charset="0"/>
              </a:rPr>
              <a:t> increased compared with baseline or elevated &gt; 60 mmHg or the presence of acidosis (pH ≤ 7.25). </a:t>
            </a:r>
            <a:endParaRPr lang="en-AU" sz="2000" b="0" dirty="0">
              <a:solidFill>
                <a:srgbClr val="424242"/>
              </a:solidFill>
              <a:latin typeface="+mn-lt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AU" sz="2000" b="0" dirty="0">
              <a:solidFill>
                <a:srgbClr val="424242"/>
              </a:solidFill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B23ED84-D0EC-4BB5-8F25-F9FE0ADEE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6525344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F6C7D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2019 Global Initiative for Chronic Obstructive Lung Disease</a:t>
            </a:r>
          </a:p>
        </p:txBody>
      </p:sp>
    </p:spTree>
    <p:extLst>
      <p:ext uri="{BB962C8B-B14F-4D97-AF65-F5344CB8AC3E}">
        <p14:creationId xmlns:p14="http://schemas.microsoft.com/office/powerpoint/2010/main" val="31213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301625"/>
            <a:ext cx="9067800" cy="1143000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Các chẩn đoán phân biệt của dợt cấp BMTNMT</a:t>
            </a:r>
          </a:p>
        </p:txBody>
      </p:sp>
      <p:sp>
        <p:nvSpPr>
          <p:cNvPr id="119811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1831975" y="1676400"/>
            <a:ext cx="7312025" cy="4114800"/>
          </a:xfrm>
        </p:spPr>
        <p:txBody>
          <a:bodyPr/>
          <a:lstStyle/>
          <a:p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Không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xét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nghiệm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chuyên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biệt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xác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nhận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đợt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cấp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Loại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trừ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lý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làm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bệnh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trở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nặng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khác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gồm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:</a:t>
            </a: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Viêm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phổi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Tràn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khí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màng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phổi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Suy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tim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Tràn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dịch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màng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phổi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Thuyên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tắc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phổi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Gãy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xương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sườn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Ung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thư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phổi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457200" y="6477000"/>
            <a:ext cx="457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Hurst JR, Wedzicha JA. </a:t>
            </a:r>
            <a:r>
              <a:rPr lang="en-US" sz="1000" i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Postgrad Med J</a:t>
            </a:r>
            <a:r>
              <a:rPr 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. 2004;80:497-505. </a:t>
            </a:r>
          </a:p>
        </p:txBody>
      </p:sp>
    </p:spTree>
    <p:extLst>
      <p:ext uri="{BB962C8B-B14F-4D97-AF65-F5344CB8AC3E}">
        <p14:creationId xmlns:p14="http://schemas.microsoft.com/office/powerpoint/2010/main" val="5060970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162128"/>
            <a:ext cx="5991225" cy="1219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DE0EC6-B736-4FEB-B613-227AED7B303D}" type="slidenum"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277" y="5057344"/>
            <a:ext cx="7829641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Khi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quan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sát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tử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do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nhập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viện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vì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đợt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cấp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COPD, do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và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đợt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cấp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COPD +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tử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tăng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không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đồng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giữa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3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nhóm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: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(PNA): 57.4%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Đợt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cấp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COPD (AECOPD): 64.5%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+ COPD (PCOPD): 66.2%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Theo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tích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biến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số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viêm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phổi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+ COPD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dự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đoán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tử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vong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cao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nhất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(p&lt;0.001)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529117" y="200218"/>
            <a:ext cx="583264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Tỉ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lệ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tử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vong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đợt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cấp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COPD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tăng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khi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có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viêm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phổi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7" y="1098430"/>
            <a:ext cx="8241176" cy="36612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45973" y="2832572"/>
            <a:ext cx="1744019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Tỷ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lệ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sống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sót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45441" y="4590415"/>
            <a:ext cx="263450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Tháng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trước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khi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tử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vong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13" y="6562338"/>
            <a:ext cx="9055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Amir </a:t>
            </a:r>
            <a:r>
              <a:rPr lang="en-US" sz="1200" dirty="0" err="1">
                <a:latin typeface="+mj-lt"/>
              </a:rPr>
              <a:t>Sharafkhaneh</a:t>
            </a:r>
            <a:r>
              <a:rPr lang="en-US" sz="1200" dirty="0">
                <a:latin typeface="+mj-lt"/>
              </a:rPr>
              <a:t> et al. COPD: Journal of Chronic Obstructive Pulmonary Disease 2016. DOI: 10.1080/15412555.2016.1220513</a:t>
            </a:r>
          </a:p>
        </p:txBody>
      </p:sp>
    </p:spTree>
    <p:extLst>
      <p:ext uri="{BB962C8B-B14F-4D97-AF65-F5344CB8AC3E}">
        <p14:creationId xmlns:p14="http://schemas.microsoft.com/office/powerpoint/2010/main" val="38960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-83627" y="562398"/>
          <a:ext cx="664840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526573" y="2199052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kéo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dài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ngày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tỷ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lệ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thở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xâm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lấn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tăng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tỷ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lệ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tử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vong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18509" y="3034145"/>
            <a:ext cx="928255" cy="83128"/>
          </a:xfrm>
          <a:prstGeom prst="straightConnector1">
            <a:avLst/>
          </a:prstGeom>
          <a:ln w="762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72535" y="3727705"/>
            <a:ext cx="928256" cy="95317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776445" y="4433454"/>
            <a:ext cx="928255" cy="83128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4B3E57-865D-46AB-ADDD-3FB382E2940B}"/>
              </a:ext>
            </a:extLst>
          </p:cNvPr>
          <p:cNvSpPr txBox="1"/>
          <p:nvPr/>
        </p:nvSpPr>
        <p:spPr>
          <a:xfrm>
            <a:off x="3610049" y="6236363"/>
            <a:ext cx="553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Đặng</a:t>
            </a:r>
            <a:r>
              <a:rPr lang="en-US" sz="1600" dirty="0"/>
              <a:t> </a:t>
            </a:r>
            <a:r>
              <a:rPr lang="en-US" sz="1600" dirty="0" err="1"/>
              <a:t>Quỳnh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Vũ</a:t>
            </a:r>
            <a:r>
              <a:rPr lang="en-US" sz="1600" dirty="0"/>
              <a:t>, Lê Th</a:t>
            </a:r>
            <a:r>
              <a:rPr lang="vi-VN" sz="1600" dirty="0"/>
              <a:t>ư</a:t>
            </a:r>
            <a:r>
              <a:rPr lang="en-US" sz="1600" dirty="0" err="1"/>
              <a:t>ợng</a:t>
            </a:r>
            <a:r>
              <a:rPr lang="en-US" sz="1600" dirty="0"/>
              <a:t> </a:t>
            </a:r>
            <a:r>
              <a:rPr lang="en-US" sz="1600" dirty="0" err="1"/>
              <a:t>Vũ</a:t>
            </a:r>
            <a:r>
              <a:rPr lang="en-US" sz="1600" dirty="0"/>
              <a:t>, Y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tp</a:t>
            </a:r>
            <a:r>
              <a:rPr lang="en-US" sz="1600" dirty="0"/>
              <a:t> HCM 2018 </a:t>
            </a:r>
          </a:p>
          <a:p>
            <a:r>
              <a:rPr lang="en-US" sz="1600" dirty="0" err="1"/>
              <a:t>Petnak</a:t>
            </a:r>
            <a:r>
              <a:rPr lang="en-US" sz="1600" dirty="0"/>
              <a:t> Asthma and Allergy 2014</a:t>
            </a:r>
          </a:p>
        </p:txBody>
      </p:sp>
    </p:spTree>
    <p:extLst>
      <p:ext uri="{BB962C8B-B14F-4D97-AF65-F5344CB8AC3E}">
        <p14:creationId xmlns:p14="http://schemas.microsoft.com/office/powerpoint/2010/main" val="47676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Định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nghĩa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Điều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trị</a:t>
            </a:r>
            <a:endParaRPr lang="en-US" sz="2800" dirty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96811"/>
              </p:ext>
            </p:extLst>
          </p:nvPr>
        </p:nvGraphicFramePr>
        <p:xfrm>
          <a:off x="173657" y="838200"/>
          <a:ext cx="8796686" cy="538026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2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Giá trị ß</a:t>
                      </a:r>
                      <a:endParaRPr lang="vi-VN" sz="160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OR</a:t>
                      </a:r>
                      <a:r>
                        <a:rPr lang="vi-VN" sz="1600" baseline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(KTC 95%)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SGA B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hoặc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C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2,76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15,75 (3,63-68,30)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&lt;0,001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TC ≥2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đợt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cấp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năm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1,60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4,95 (1,10-22,36)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0,038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Sốt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2,20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9,05  (2,15-38,16)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0,003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Đau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ngực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kiểu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màng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phổi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20638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2,26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9,59 (2,27-20,46)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0,002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lượng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bạch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cầu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&gt;10000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tế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bào</a:t>
                      </a: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/mm</a:t>
                      </a:r>
                      <a:r>
                        <a:rPr lang="en-US" sz="1600" baseline="30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1,65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30163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5,22 (1,28-21,32)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0,021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232">
                <a:tc>
                  <a:txBody>
                    <a:bodyPr/>
                    <a:lstStyle/>
                    <a:p>
                      <a:pPr marL="9525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CRP&gt;3,5 mg/</a:t>
                      </a:r>
                      <a:r>
                        <a:rPr lang="en-US" sz="16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dL</a:t>
                      </a:r>
                      <a:endParaRPr lang="vi-VN" sz="16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20638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2,00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7,41 (1,97-27,91)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5080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0,003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38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Hằng số </a:t>
                      </a:r>
                      <a:endParaRPr lang="vi-VN" sz="16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9063" algn="l"/>
                          <a:tab pos="414338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-6,13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vi-VN" sz="240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6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vi-VN" sz="16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90,1%</a:t>
                      </a:r>
                      <a:endParaRPr lang="vi-VN" sz="24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0350" marR="303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533400" y="116312"/>
            <a:ext cx="9351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800" b="1" dirty="0" err="1"/>
              <a:t>Một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</a:t>
            </a:r>
            <a:r>
              <a:rPr lang="en-US" sz="2800" b="1" dirty="0" err="1"/>
              <a:t>yếu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dự</a:t>
            </a:r>
            <a:r>
              <a:rPr lang="en-US" sz="2800" b="1" dirty="0"/>
              <a:t> </a:t>
            </a:r>
            <a:r>
              <a:rPr lang="en-US" sz="2800" b="1" dirty="0" err="1"/>
              <a:t>đoán</a:t>
            </a:r>
            <a:r>
              <a:rPr lang="en-US" sz="2800" b="1" dirty="0"/>
              <a:t> </a:t>
            </a:r>
            <a:r>
              <a:rPr lang="en-US" sz="2800" b="1" dirty="0" err="1"/>
              <a:t>nguy</a:t>
            </a:r>
            <a:r>
              <a:rPr lang="en-US" sz="2800" b="1" dirty="0"/>
              <a:t> </a:t>
            </a:r>
            <a:r>
              <a:rPr lang="en-US" sz="2800" b="1" dirty="0" err="1"/>
              <a:t>cơ</a:t>
            </a:r>
            <a:r>
              <a:rPr lang="en-US" sz="2800" b="1" dirty="0"/>
              <a:t> </a:t>
            </a:r>
            <a:r>
              <a:rPr lang="en-US" sz="2800" b="1" dirty="0" err="1"/>
              <a:t>viêm</a:t>
            </a:r>
            <a:r>
              <a:rPr lang="en-US" sz="2800" b="1" dirty="0"/>
              <a:t> </a:t>
            </a:r>
            <a:r>
              <a:rPr lang="en-US" sz="2800" b="1" dirty="0" err="1"/>
              <a:t>phổi</a:t>
            </a:r>
            <a:r>
              <a:rPr lang="en-US" sz="2800" b="1" dirty="0"/>
              <a:t>/COPD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8757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itel 1"/>
          <p:cNvSpPr>
            <a:spLocks noGrp="1"/>
          </p:cNvSpPr>
          <p:nvPr>
            <p:ph type="title"/>
          </p:nvPr>
        </p:nvSpPr>
        <p:spPr>
          <a:xfrm>
            <a:off x="90625" y="152400"/>
            <a:ext cx="7376975" cy="2286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a-DK" sz="3200" dirty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91760E9-85F9-4AA1-B9D6-05EF0F8C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95" y="2133600"/>
            <a:ext cx="8952461" cy="498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0980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Box 2"/>
          <p:cNvSpPr txBox="1">
            <a:spLocks noChangeArrowheads="1"/>
          </p:cNvSpPr>
          <p:nvPr/>
        </p:nvSpPr>
        <p:spPr bwMode="auto">
          <a:xfrm>
            <a:off x="0" y="0"/>
            <a:ext cx="8509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/>
              <a:t>Tại</a:t>
            </a:r>
            <a:r>
              <a:rPr lang="en-US" sz="2800" dirty="0"/>
              <a:t> </a:t>
            </a:r>
            <a:r>
              <a:rPr lang="en-US" sz="2800" dirty="0" err="1"/>
              <a:t>sao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r>
              <a:rPr lang="en-US" sz="2800" dirty="0"/>
              <a:t> </a:t>
            </a:r>
            <a:r>
              <a:rPr lang="en-US" sz="2800" dirty="0" err="1"/>
              <a:t>đợt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COPD </a:t>
            </a:r>
            <a:r>
              <a:rPr lang="en-US" sz="2800" dirty="0" err="1"/>
              <a:t>phức</a:t>
            </a:r>
            <a:r>
              <a:rPr lang="en-US" sz="2800" dirty="0"/>
              <a:t> </a:t>
            </a:r>
            <a:r>
              <a:rPr lang="en-US" sz="2800" dirty="0" err="1"/>
              <a:t>tạp</a:t>
            </a:r>
            <a:r>
              <a:rPr lang="en-US" sz="2800" dirty="0"/>
              <a:t>?</a:t>
            </a: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3859" y="769264"/>
            <a:ext cx="5450141" cy="611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1056791-38CA-4AB6-910C-4D7F70BB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4267200" cy="165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683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2"/>
          <p:cNvSpPr txBox="1">
            <a:spLocks/>
          </p:cNvSpPr>
          <p:nvPr/>
        </p:nvSpPr>
        <p:spPr>
          <a:xfrm>
            <a:off x="3276600" y="6324600"/>
            <a:ext cx="57340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600" b="1" dirty="0" err="1">
                <a:solidFill>
                  <a:srgbClr val="FFFF00"/>
                </a:solidFill>
                <a:ea typeface="Gulim" pitchFamily="34" charset="-127"/>
              </a:rPr>
              <a:t>Wedzicha</a:t>
            </a:r>
            <a:r>
              <a:rPr lang="en-US" sz="1600" b="1" dirty="0">
                <a:solidFill>
                  <a:srgbClr val="FFFF00"/>
                </a:solidFill>
                <a:ea typeface="Gulim" pitchFamily="34" charset="-127"/>
              </a:rPr>
              <a:t> JA et al</a:t>
            </a:r>
            <a:r>
              <a:rPr lang="en-US" sz="1600" b="1" i="1" dirty="0">
                <a:solidFill>
                  <a:srgbClr val="FFFF00"/>
                </a:solidFill>
                <a:ea typeface="Gulim" pitchFamily="34" charset="-127"/>
              </a:rPr>
              <a:t>. Am J </a:t>
            </a:r>
            <a:r>
              <a:rPr lang="en-US" sz="1600" b="1" i="1" dirty="0" err="1">
                <a:solidFill>
                  <a:srgbClr val="FFFF00"/>
                </a:solidFill>
                <a:ea typeface="Gulim" pitchFamily="34" charset="-127"/>
              </a:rPr>
              <a:t>Crit</a:t>
            </a:r>
            <a:r>
              <a:rPr lang="en-US" sz="1600" b="1" i="1" dirty="0">
                <a:solidFill>
                  <a:srgbClr val="FFFF00"/>
                </a:solidFill>
                <a:ea typeface="Gulim" pitchFamily="34" charset="-127"/>
              </a:rPr>
              <a:t> Care Med</a:t>
            </a:r>
            <a:r>
              <a:rPr lang="en-US" sz="1600" b="1" dirty="0">
                <a:solidFill>
                  <a:srgbClr val="FFFF00"/>
                </a:solidFill>
                <a:ea typeface="Gulim" pitchFamily="34" charset="-127"/>
              </a:rPr>
              <a:t> 2008; 177: 19–26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2568575" y="3878262"/>
            <a:ext cx="496887" cy="11811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4230687" y="4443412"/>
            <a:ext cx="496888" cy="615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endParaRPr lang="en-GB">
              <a:solidFill>
                <a:srgbClr val="800080"/>
              </a:solidFill>
              <a:latin typeface="Arial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5838825" y="4198937"/>
            <a:ext cx="498475" cy="876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endParaRPr lang="en-GB">
              <a:solidFill>
                <a:srgbClr val="800080"/>
              </a:solidFill>
              <a:latin typeface="Arial"/>
            </a:endParaRP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>
            <a:off x="3049587" y="3865562"/>
            <a:ext cx="498475" cy="1193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 ker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4718050" y="4303712"/>
            <a:ext cx="498475" cy="7556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 ker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>
            <a:off x="6326187" y="4322762"/>
            <a:ext cx="496888" cy="7366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 ker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2552700" y="3598862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prstClr val="white"/>
                </a:solidFill>
                <a:latin typeface="Arial"/>
              </a:rPr>
              <a:t>1.28</a:t>
            </a:r>
            <a:endParaRPr lang="en-US" sz="14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2992437" y="3595687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prstClr val="white"/>
                </a:solidFill>
                <a:latin typeface="Arial"/>
              </a:rPr>
              <a:t>1.32</a:t>
            </a:r>
            <a:endParaRPr lang="en-US" sz="14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4198937" y="4135437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prstClr val="white"/>
                </a:solidFill>
                <a:latin typeface="Arial"/>
              </a:rPr>
              <a:t>0.69</a:t>
            </a:r>
            <a:endParaRPr lang="en-US" sz="14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4" name="Text Box 11"/>
          <p:cNvSpPr txBox="1">
            <a:spLocks noChangeArrowheads="1"/>
          </p:cNvSpPr>
          <p:nvPr/>
        </p:nvSpPr>
        <p:spPr bwMode="auto">
          <a:xfrm>
            <a:off x="4700587" y="3979862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prstClr val="white"/>
                </a:solidFill>
                <a:latin typeface="Arial"/>
              </a:rPr>
              <a:t>0.85</a:t>
            </a:r>
            <a:endParaRPr lang="en-US" sz="14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5835650" y="3903662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prstClr val="white"/>
                </a:solidFill>
                <a:latin typeface="Arial"/>
              </a:rPr>
              <a:t>0.97</a:t>
            </a:r>
            <a:endParaRPr lang="en-US" sz="14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>
            <a:off x="6316662" y="4075112"/>
            <a:ext cx="5302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prstClr val="white"/>
                </a:solidFill>
                <a:latin typeface="Arial"/>
              </a:rPr>
              <a:t>0.82</a:t>
            </a:r>
            <a:endParaRPr lang="en-US" sz="14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4216400" y="3186112"/>
            <a:ext cx="9953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dirty="0">
                <a:solidFill>
                  <a:srgbClr val="FFFF00"/>
                </a:solidFill>
                <a:latin typeface="Arial"/>
              </a:rPr>
              <a:t>p=0.039</a:t>
            </a:r>
            <a:endParaRPr lang="en-US" sz="1600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>
            <a:off x="5295900" y="2286000"/>
            <a:ext cx="200025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9" name="Line 32"/>
          <p:cNvSpPr>
            <a:spLocks noChangeShapeType="1"/>
          </p:cNvSpPr>
          <p:nvPr/>
        </p:nvSpPr>
        <p:spPr bwMode="auto">
          <a:xfrm>
            <a:off x="5295900" y="3802062"/>
            <a:ext cx="200025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5295900" y="2286000"/>
            <a:ext cx="0" cy="38100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Line 34"/>
          <p:cNvSpPr>
            <a:spLocks noChangeShapeType="1"/>
          </p:cNvSpPr>
          <p:nvPr/>
        </p:nvSpPr>
        <p:spPr bwMode="auto">
          <a:xfrm>
            <a:off x="5295900" y="2667000"/>
            <a:ext cx="0" cy="3730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2" name="Line 35"/>
          <p:cNvSpPr>
            <a:spLocks noChangeShapeType="1"/>
          </p:cNvSpPr>
          <p:nvPr/>
        </p:nvSpPr>
        <p:spPr bwMode="auto">
          <a:xfrm>
            <a:off x="5295900" y="3040062"/>
            <a:ext cx="0" cy="3825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3" name="Line 36"/>
          <p:cNvSpPr>
            <a:spLocks noChangeShapeType="1"/>
          </p:cNvSpPr>
          <p:nvPr/>
        </p:nvSpPr>
        <p:spPr bwMode="auto">
          <a:xfrm>
            <a:off x="5295900" y="3422650"/>
            <a:ext cx="0" cy="37941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4" name="Line 37"/>
          <p:cNvSpPr>
            <a:spLocks noChangeShapeType="1"/>
          </p:cNvSpPr>
          <p:nvPr/>
        </p:nvSpPr>
        <p:spPr bwMode="auto">
          <a:xfrm>
            <a:off x="6132512" y="1692275"/>
            <a:ext cx="13081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5" name="Rectangle 38"/>
          <p:cNvSpPr>
            <a:spLocks noChangeArrowheads="1"/>
          </p:cNvSpPr>
          <p:nvPr/>
        </p:nvSpPr>
        <p:spPr bwMode="auto">
          <a:xfrm>
            <a:off x="2209800" y="1924050"/>
            <a:ext cx="63246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6" name="Line 39"/>
          <p:cNvSpPr>
            <a:spLocks noChangeShapeType="1"/>
          </p:cNvSpPr>
          <p:nvPr/>
        </p:nvSpPr>
        <p:spPr bwMode="auto">
          <a:xfrm>
            <a:off x="2141537" y="1924050"/>
            <a:ext cx="4763" cy="314325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7" name="Line 40"/>
          <p:cNvSpPr>
            <a:spLocks noChangeShapeType="1"/>
          </p:cNvSpPr>
          <p:nvPr/>
        </p:nvSpPr>
        <p:spPr bwMode="auto">
          <a:xfrm>
            <a:off x="1992312" y="4162425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8" name="Line 41"/>
          <p:cNvSpPr>
            <a:spLocks noChangeShapeType="1"/>
          </p:cNvSpPr>
          <p:nvPr/>
        </p:nvSpPr>
        <p:spPr bwMode="auto">
          <a:xfrm>
            <a:off x="1992312" y="2824162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9" name="Line 42"/>
          <p:cNvSpPr>
            <a:spLocks noChangeShapeType="1"/>
          </p:cNvSpPr>
          <p:nvPr/>
        </p:nvSpPr>
        <p:spPr bwMode="auto">
          <a:xfrm>
            <a:off x="1992312" y="2378075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0" name="Line 43"/>
          <p:cNvSpPr>
            <a:spLocks noChangeShapeType="1"/>
          </p:cNvSpPr>
          <p:nvPr/>
        </p:nvSpPr>
        <p:spPr bwMode="auto">
          <a:xfrm>
            <a:off x="1992312" y="1931987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1" name="Line 44"/>
          <p:cNvSpPr>
            <a:spLocks noChangeShapeType="1"/>
          </p:cNvSpPr>
          <p:nvPr/>
        </p:nvSpPr>
        <p:spPr bwMode="auto">
          <a:xfrm>
            <a:off x="2132012" y="5059362"/>
            <a:ext cx="5006975" cy="476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2" name="Line 45"/>
          <p:cNvSpPr>
            <a:spLocks noChangeShapeType="1"/>
          </p:cNvSpPr>
          <p:nvPr/>
        </p:nvSpPr>
        <p:spPr bwMode="auto">
          <a:xfrm flipV="1">
            <a:off x="2141537" y="5059362"/>
            <a:ext cx="4763" cy="16033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3" name="Line 46"/>
          <p:cNvSpPr>
            <a:spLocks noChangeShapeType="1"/>
          </p:cNvSpPr>
          <p:nvPr/>
        </p:nvSpPr>
        <p:spPr bwMode="auto">
          <a:xfrm flipV="1">
            <a:off x="3800475" y="5059362"/>
            <a:ext cx="1587" cy="16033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4" name="Line 47"/>
          <p:cNvSpPr>
            <a:spLocks noChangeShapeType="1"/>
          </p:cNvSpPr>
          <p:nvPr/>
        </p:nvSpPr>
        <p:spPr bwMode="auto">
          <a:xfrm flipV="1">
            <a:off x="5491162" y="5059362"/>
            <a:ext cx="1588" cy="16033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Line 48"/>
          <p:cNvSpPr>
            <a:spLocks noChangeShapeType="1"/>
          </p:cNvSpPr>
          <p:nvPr/>
        </p:nvSpPr>
        <p:spPr bwMode="auto">
          <a:xfrm flipV="1">
            <a:off x="7132637" y="5059362"/>
            <a:ext cx="1588" cy="16033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6" name="Rectangle 49"/>
          <p:cNvSpPr>
            <a:spLocks noChangeArrowheads="1"/>
          </p:cNvSpPr>
          <p:nvPr/>
        </p:nvSpPr>
        <p:spPr bwMode="auto">
          <a:xfrm>
            <a:off x="1741974" y="496570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0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7" name="Rectangle 50"/>
          <p:cNvSpPr>
            <a:spLocks noChangeArrowheads="1"/>
          </p:cNvSpPr>
          <p:nvPr/>
        </p:nvSpPr>
        <p:spPr bwMode="auto">
          <a:xfrm>
            <a:off x="1619250" y="451326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0.5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8" name="Rectangle 51"/>
          <p:cNvSpPr>
            <a:spLocks noChangeArrowheads="1"/>
          </p:cNvSpPr>
          <p:nvPr/>
        </p:nvSpPr>
        <p:spPr bwMode="auto">
          <a:xfrm>
            <a:off x="1757849" y="4062412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1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9" name="Rectangle 52"/>
          <p:cNvSpPr>
            <a:spLocks noChangeArrowheads="1"/>
          </p:cNvSpPr>
          <p:nvPr/>
        </p:nvSpPr>
        <p:spPr bwMode="auto">
          <a:xfrm>
            <a:off x="1603375" y="361791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1.5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0" name="Rectangle 53"/>
          <p:cNvSpPr>
            <a:spLocks noChangeArrowheads="1"/>
          </p:cNvSpPr>
          <p:nvPr/>
        </p:nvSpPr>
        <p:spPr bwMode="auto">
          <a:xfrm>
            <a:off x="1757849" y="3163887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2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1" name="Rectangle 54"/>
          <p:cNvSpPr>
            <a:spLocks noChangeArrowheads="1"/>
          </p:cNvSpPr>
          <p:nvPr/>
        </p:nvSpPr>
        <p:spPr bwMode="auto">
          <a:xfrm>
            <a:off x="1612900" y="2730500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2.5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2" name="Rectangle 55"/>
          <p:cNvSpPr>
            <a:spLocks noChangeArrowheads="1"/>
          </p:cNvSpPr>
          <p:nvPr/>
        </p:nvSpPr>
        <p:spPr bwMode="auto">
          <a:xfrm>
            <a:off x="1786424" y="2284412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3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3" name="Rectangle 56"/>
          <p:cNvSpPr>
            <a:spLocks noChangeArrowheads="1"/>
          </p:cNvSpPr>
          <p:nvPr/>
        </p:nvSpPr>
        <p:spPr bwMode="auto">
          <a:xfrm>
            <a:off x="1636712" y="182721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600" b="1">
                <a:solidFill>
                  <a:prstClr val="white"/>
                </a:solidFill>
                <a:latin typeface="Arial"/>
              </a:rPr>
              <a:t>3.5</a:t>
            </a:r>
            <a:endParaRPr lang="en-US" sz="1600" b="1" baseline="-250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4" name="Text Box 57"/>
          <p:cNvSpPr txBox="1">
            <a:spLocks noChangeArrowheads="1"/>
          </p:cNvSpPr>
          <p:nvPr/>
        </p:nvSpPr>
        <p:spPr bwMode="auto">
          <a:xfrm rot="-5400000">
            <a:off x="-302419" y="3174355"/>
            <a:ext cx="2705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 err="1">
                <a:solidFill>
                  <a:srgbClr val="FFFF00"/>
                </a:solidFill>
                <a:latin typeface="Arial"/>
              </a:rPr>
              <a:t>Tỷ</a:t>
            </a:r>
            <a:r>
              <a:rPr lang="en-GB" sz="2400" b="1" dirty="0">
                <a:solidFill>
                  <a:srgbClr val="FFFF00"/>
                </a:solidFill>
                <a:latin typeface="Arial"/>
              </a:rPr>
              <a:t> </a:t>
            </a:r>
            <a:r>
              <a:rPr lang="en-GB" sz="2400" b="1" dirty="0" err="1">
                <a:solidFill>
                  <a:srgbClr val="FFFF00"/>
                </a:solidFill>
                <a:latin typeface="Arial"/>
              </a:rPr>
              <a:t>lệ</a:t>
            </a:r>
            <a:r>
              <a:rPr lang="en-GB" sz="2400" b="1" dirty="0">
                <a:solidFill>
                  <a:srgbClr val="FFFF00"/>
                </a:solidFill>
                <a:latin typeface="Arial"/>
              </a:rPr>
              <a:t> </a:t>
            </a:r>
            <a:r>
              <a:rPr lang="en-GB" sz="2400" b="1" dirty="0" err="1">
                <a:solidFill>
                  <a:srgbClr val="FFFF00"/>
                </a:solidFill>
                <a:latin typeface="Arial"/>
              </a:rPr>
              <a:t>đợt</a:t>
            </a:r>
            <a:r>
              <a:rPr lang="en-GB" sz="2400" b="1" dirty="0">
                <a:solidFill>
                  <a:srgbClr val="FFFF00"/>
                </a:solidFill>
                <a:latin typeface="Arial"/>
              </a:rPr>
              <a:t> </a:t>
            </a:r>
            <a:r>
              <a:rPr lang="en-GB" sz="2400" b="1" dirty="0" err="1">
                <a:solidFill>
                  <a:srgbClr val="FFFF00"/>
                </a:solidFill>
                <a:latin typeface="Arial"/>
              </a:rPr>
              <a:t>cấp</a:t>
            </a:r>
            <a:r>
              <a:rPr lang="en-GB" sz="2400" b="1" dirty="0">
                <a:solidFill>
                  <a:srgbClr val="FFFF00"/>
                </a:solidFill>
                <a:latin typeface="Arial"/>
              </a:rPr>
              <a:t> </a:t>
            </a:r>
            <a:endParaRPr lang="en-US" sz="2400" b="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95" name="Text Box 58"/>
          <p:cNvSpPr txBox="1">
            <a:spLocks noChangeArrowheads="1"/>
          </p:cNvSpPr>
          <p:nvPr/>
        </p:nvSpPr>
        <p:spPr bwMode="auto">
          <a:xfrm>
            <a:off x="2246312" y="5191125"/>
            <a:ext cx="1600200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>
                <a:solidFill>
                  <a:prstClr val="white"/>
                </a:solidFill>
                <a:latin typeface="Arial"/>
              </a:rPr>
              <a:t>Đợt cấp phải sử dụng dịch vụ y tế </a:t>
            </a:r>
            <a:endParaRPr lang="en-US" sz="1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6" name="Text Box 59"/>
          <p:cNvSpPr txBox="1">
            <a:spLocks noChangeArrowheads="1"/>
          </p:cNvSpPr>
          <p:nvPr/>
        </p:nvSpPr>
        <p:spPr bwMode="auto">
          <a:xfrm>
            <a:off x="5522912" y="5186362"/>
            <a:ext cx="159543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dirty="0" err="1">
                <a:solidFill>
                  <a:prstClr val="white"/>
                </a:solidFill>
                <a:latin typeface="Arial"/>
              </a:rPr>
              <a:t>Đợt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cấp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phải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dùng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kháng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sinh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endParaRPr 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7" name="Text Box 60"/>
          <p:cNvSpPr txBox="1">
            <a:spLocks noChangeArrowheads="1"/>
          </p:cNvSpPr>
          <p:nvPr/>
        </p:nvSpPr>
        <p:spPr bwMode="auto">
          <a:xfrm>
            <a:off x="3857625" y="5186362"/>
            <a:ext cx="175736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dirty="0" err="1">
                <a:solidFill>
                  <a:prstClr val="white"/>
                </a:solidFill>
                <a:latin typeface="Arial"/>
              </a:rPr>
              <a:t>Đợt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cấp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phải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1400" dirty="0" err="1">
                <a:solidFill>
                  <a:prstClr val="white"/>
                </a:solidFill>
                <a:latin typeface="Arial"/>
              </a:rPr>
              <a:t>dùng</a:t>
            </a:r>
            <a:r>
              <a:rPr lang="en-GB" sz="1400" dirty="0">
                <a:solidFill>
                  <a:prstClr val="white"/>
                </a:solidFill>
                <a:latin typeface="Arial"/>
              </a:rPr>
              <a:t> corticoid</a:t>
            </a:r>
            <a:endParaRPr 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8" name="Text Box 61"/>
          <p:cNvSpPr txBox="1">
            <a:spLocks noChangeArrowheads="1"/>
          </p:cNvSpPr>
          <p:nvPr/>
        </p:nvSpPr>
        <p:spPr bwMode="auto">
          <a:xfrm>
            <a:off x="3949700" y="1323174"/>
            <a:ext cx="412750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>
                <a:solidFill>
                  <a:prstClr val="white"/>
                </a:solidFill>
                <a:latin typeface="Arial"/>
              </a:rPr>
              <a:t>Salmeterol/ Fluticasone</a:t>
            </a:r>
            <a:endParaRPr lang="en-US" b="1" dirty="0">
              <a:solidFill>
                <a:prstClr val="white"/>
              </a:solidFill>
              <a:latin typeface="Arial"/>
            </a:endParaRPr>
          </a:p>
          <a:p>
            <a:pPr>
              <a:spcBef>
                <a:spcPct val="50000"/>
              </a:spcBef>
            </a:pPr>
            <a:r>
              <a:rPr lang="en-GB" b="1" dirty="0" err="1">
                <a:solidFill>
                  <a:srgbClr val="FFFF00"/>
                </a:solidFill>
                <a:latin typeface="Arial"/>
              </a:rPr>
              <a:t>Tiotropium</a:t>
            </a:r>
            <a:r>
              <a:rPr lang="en-GB" b="1" dirty="0">
                <a:solidFill>
                  <a:srgbClr val="FFFF00"/>
                </a:solidFill>
                <a:latin typeface="Arial"/>
              </a:rPr>
              <a:t> bromide</a:t>
            </a:r>
            <a:endParaRPr lang="en-US" b="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99" name="Text Box 62"/>
          <p:cNvSpPr txBox="1">
            <a:spLocks noChangeArrowheads="1"/>
          </p:cNvSpPr>
          <p:nvPr/>
        </p:nvSpPr>
        <p:spPr bwMode="auto">
          <a:xfrm>
            <a:off x="2562225" y="3217862"/>
            <a:ext cx="9477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dirty="0">
                <a:solidFill>
                  <a:srgbClr val="FFFF00"/>
                </a:solidFill>
                <a:latin typeface="Arial"/>
              </a:rPr>
              <a:t>p=0.656</a:t>
            </a:r>
            <a:endParaRPr lang="en-US" sz="1600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100" name="Text Box 63"/>
          <p:cNvSpPr txBox="1">
            <a:spLocks noChangeArrowheads="1"/>
          </p:cNvSpPr>
          <p:nvPr/>
        </p:nvSpPr>
        <p:spPr bwMode="auto">
          <a:xfrm>
            <a:off x="5813425" y="3186112"/>
            <a:ext cx="10429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dirty="0">
                <a:solidFill>
                  <a:srgbClr val="FFFF00"/>
                </a:solidFill>
                <a:latin typeface="Arial"/>
              </a:rPr>
              <a:t>p=0.028</a:t>
            </a:r>
            <a:endParaRPr lang="en-US" sz="1600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101" name="Line 65"/>
          <p:cNvSpPr>
            <a:spLocks noChangeShapeType="1"/>
          </p:cNvSpPr>
          <p:nvPr/>
        </p:nvSpPr>
        <p:spPr bwMode="auto">
          <a:xfrm>
            <a:off x="1992312" y="5056187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Line 66"/>
          <p:cNvSpPr>
            <a:spLocks noChangeShapeType="1"/>
          </p:cNvSpPr>
          <p:nvPr/>
        </p:nvSpPr>
        <p:spPr bwMode="auto">
          <a:xfrm>
            <a:off x="1992312" y="4608512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3" name="Line 67"/>
          <p:cNvSpPr>
            <a:spLocks noChangeShapeType="1"/>
          </p:cNvSpPr>
          <p:nvPr/>
        </p:nvSpPr>
        <p:spPr bwMode="auto">
          <a:xfrm>
            <a:off x="1992312" y="3716337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Line 68"/>
          <p:cNvSpPr>
            <a:spLocks noChangeShapeType="1"/>
          </p:cNvSpPr>
          <p:nvPr/>
        </p:nvSpPr>
        <p:spPr bwMode="auto">
          <a:xfrm>
            <a:off x="1992312" y="3270250"/>
            <a:ext cx="15398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6" name="Title 1"/>
          <p:cNvSpPr txBox="1">
            <a:spLocks/>
          </p:cNvSpPr>
          <p:nvPr/>
        </p:nvSpPr>
        <p:spPr>
          <a:xfrm>
            <a:off x="304799" y="274638"/>
            <a:ext cx="8705851" cy="1325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ts val="600"/>
              </a:spcBef>
              <a:spcAft>
                <a:spcPts val="600"/>
              </a:spcAft>
              <a:defRPr sz="4000" b="1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9933"/>
                </a:solidFill>
                <a:latin typeface="Times New Roman" pitchFamily="18" charset="0"/>
              </a:defRPr>
            </a:lvl9pPr>
          </a:lstStyle>
          <a:p>
            <a:pPr algn="l">
              <a:defRPr/>
            </a:pPr>
            <a:r>
              <a:rPr lang="en-US" sz="3600" kern="0" dirty="0" err="1"/>
              <a:t>Kết</a:t>
            </a:r>
            <a:r>
              <a:rPr lang="en-US" sz="3600" kern="0" dirty="0"/>
              <a:t> </a:t>
            </a:r>
            <a:r>
              <a:rPr lang="en-US" sz="3600" kern="0" dirty="0" err="1"/>
              <a:t>quả</a:t>
            </a:r>
            <a:r>
              <a:rPr lang="en-US" sz="3600" kern="0" dirty="0"/>
              <a:t> NC INSPIRE </a:t>
            </a:r>
            <a:r>
              <a:rPr lang="en-US" sz="3600" kern="0" dirty="0" err="1"/>
              <a:t>trên</a:t>
            </a:r>
            <a:r>
              <a:rPr lang="en-US" sz="3600" kern="0" dirty="0"/>
              <a:t> </a:t>
            </a:r>
            <a:r>
              <a:rPr lang="en-US" sz="3600" kern="0" dirty="0" err="1"/>
              <a:t>đợt</a:t>
            </a:r>
            <a:r>
              <a:rPr lang="en-US" sz="3600" kern="0" dirty="0"/>
              <a:t> </a:t>
            </a:r>
            <a:r>
              <a:rPr lang="en-US" sz="3600" kern="0" dirty="0" err="1"/>
              <a:t>kịch</a:t>
            </a:r>
            <a:r>
              <a:rPr lang="en-US" sz="3600" kern="0" dirty="0"/>
              <a:t> </a:t>
            </a:r>
            <a:r>
              <a:rPr lang="en-US" sz="3600" kern="0" dirty="0" err="1"/>
              <a:t>phát</a:t>
            </a:r>
            <a:endParaRPr lang="en-US" sz="3600" kern="0" dirty="0"/>
          </a:p>
        </p:txBody>
      </p:sp>
      <p:sp>
        <p:nvSpPr>
          <p:cNvPr id="2" name="Oval 1"/>
          <p:cNvSpPr/>
          <p:nvPr/>
        </p:nvSpPr>
        <p:spPr>
          <a:xfrm>
            <a:off x="5486400" y="3733800"/>
            <a:ext cx="1681163" cy="23447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4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86836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FFFF00"/>
                </a:solidFill>
                <a:latin typeface="+mn-lt"/>
              </a:rPr>
              <a:t>Các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tác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nhân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vi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sinh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thường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gặp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30052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841" y="1828800"/>
            <a:ext cx="923168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441458"/>
            <a:ext cx="5867400" cy="441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574675"/>
          </a:xfrm>
        </p:spPr>
        <p:txBody>
          <a:bodyPr>
            <a:noAutofit/>
          </a:bodyPr>
          <a:lstStyle/>
          <a:p>
            <a:r>
              <a:rPr lang="en-US" sz="2800" b="1" dirty="0" err="1"/>
              <a:t>Kết</a:t>
            </a:r>
            <a:r>
              <a:rPr lang="en-US" sz="2800" b="1" dirty="0"/>
              <a:t> </a:t>
            </a:r>
            <a:r>
              <a:rPr lang="en-US" sz="2800" b="1" dirty="0" err="1"/>
              <a:t>quả</a:t>
            </a:r>
            <a:r>
              <a:rPr lang="en-US" sz="2800" b="1" dirty="0"/>
              <a:t> </a:t>
            </a:r>
            <a:r>
              <a:rPr lang="en-US" sz="2800" b="1" dirty="0" err="1"/>
              <a:t>tác</a:t>
            </a:r>
            <a:r>
              <a:rPr lang="en-US" sz="2800" b="1" dirty="0"/>
              <a:t> </a:t>
            </a:r>
            <a:r>
              <a:rPr lang="en-US" sz="2800" b="1" dirty="0" err="1"/>
              <a:t>nhân</a:t>
            </a:r>
            <a:r>
              <a:rPr lang="en-US" sz="2800" b="1" dirty="0"/>
              <a:t> vi </a:t>
            </a:r>
            <a:r>
              <a:rPr lang="en-US" sz="2800" b="1" dirty="0" err="1"/>
              <a:t>sinh</a:t>
            </a:r>
            <a:r>
              <a:rPr lang="en-US" sz="2800" b="1" dirty="0"/>
              <a:t> bn BPTNMT </a:t>
            </a:r>
            <a:r>
              <a:rPr lang="en-US" sz="2800" b="1" dirty="0" err="1"/>
              <a:t>nhập</a:t>
            </a:r>
            <a:r>
              <a:rPr lang="en-US" sz="2800" b="1" dirty="0"/>
              <a:t> </a:t>
            </a:r>
            <a:r>
              <a:rPr lang="en-US" sz="2800" b="1" dirty="0" err="1"/>
              <a:t>viện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71" y="611809"/>
            <a:ext cx="8229600" cy="4530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66 BN 7/16-3/17 &gt; 3ml </a:t>
            </a:r>
            <a:r>
              <a:rPr lang="en-US" sz="2400" dirty="0" err="1"/>
              <a:t>đàm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088F-1F2B-406A-B1B5-8C61B0FCCB27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6C59DB6-AE34-4E89-B942-2D9F220B7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287935"/>
              </p:ext>
            </p:extLst>
          </p:nvPr>
        </p:nvGraphicFramePr>
        <p:xfrm>
          <a:off x="609600" y="564269"/>
          <a:ext cx="6723668" cy="2287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86CFCF-09F9-49CD-82BB-F2A25903DEF1}"/>
              </a:ext>
            </a:extLst>
          </p:cNvPr>
          <p:cNvGraphicFramePr>
            <a:graphicFrameLocks/>
          </p:cNvGraphicFramePr>
          <p:nvPr/>
        </p:nvGraphicFramePr>
        <p:xfrm>
          <a:off x="-152400" y="2743200"/>
          <a:ext cx="5638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4A15E8-3A27-49E9-8F7B-66CB18F9F345}"/>
              </a:ext>
            </a:extLst>
          </p:cNvPr>
          <p:cNvCxnSpPr/>
          <p:nvPr/>
        </p:nvCxnSpPr>
        <p:spPr>
          <a:xfrm>
            <a:off x="2667000" y="3886200"/>
            <a:ext cx="434340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2BD72-D4AF-4CC6-BEED-BD0B2E7247B1}"/>
              </a:ext>
            </a:extLst>
          </p:cNvPr>
          <p:cNvCxnSpPr/>
          <p:nvPr/>
        </p:nvCxnSpPr>
        <p:spPr>
          <a:xfrm flipV="1">
            <a:off x="2590800" y="6248400"/>
            <a:ext cx="4419600" cy="5334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6CCB9F-9901-4580-B10D-0F83466DE957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4343401"/>
          <a:ext cx="3200400" cy="19027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83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Vi </a:t>
                      </a:r>
                      <a:r>
                        <a:rPr lang="en-US" sz="1600" dirty="0" err="1">
                          <a:latin typeface="Arial" pitchFamily="34" charset="0"/>
                          <a:cs typeface="Arial" pitchFamily="34" charset="0"/>
                        </a:rPr>
                        <a:t>khuẩn</a:t>
                      </a:r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Tỉ</a:t>
                      </a:r>
                      <a:r>
                        <a:rPr lang="en-US" sz="1600" baseline="0">
                          <a:latin typeface="Arial" pitchFamily="34" charset="0"/>
                          <a:cs typeface="Arial" pitchFamily="34" charset="0"/>
                        </a:rPr>
                        <a:t> lệ (%)</a:t>
                      </a:r>
                      <a:endParaRPr lang="en-US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206">
                <a:tc>
                  <a:txBody>
                    <a:bodyPr/>
                    <a:lstStyle/>
                    <a:p>
                      <a:pPr algn="l"/>
                      <a:r>
                        <a:rPr lang="en-US" sz="1600" i="1">
                          <a:latin typeface="Arial" pitchFamily="34" charset="0"/>
                          <a:cs typeface="Arial" pitchFamily="34" charset="0"/>
                        </a:rPr>
                        <a:t>H. influenzae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20 –</a:t>
                      </a:r>
                      <a:r>
                        <a:rPr lang="en-US" sz="1600" baseline="0">
                          <a:latin typeface="Arial" pitchFamily="34" charset="0"/>
                          <a:cs typeface="Arial" pitchFamily="34" charset="0"/>
                        </a:rPr>
                        <a:t> 30 </a:t>
                      </a:r>
                      <a:endParaRPr lang="en-US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73">
                <a:tc>
                  <a:txBody>
                    <a:bodyPr/>
                    <a:lstStyle/>
                    <a:p>
                      <a:pPr algn="l"/>
                      <a:r>
                        <a:rPr lang="en-US" sz="1600" i="1">
                          <a:latin typeface="Arial" pitchFamily="34" charset="0"/>
                          <a:cs typeface="Arial" pitchFamily="34" charset="0"/>
                        </a:rPr>
                        <a:t>S. pneumoniae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en-US" sz="1600" baseline="0">
                          <a:latin typeface="Arial" pitchFamily="34" charset="0"/>
                          <a:cs typeface="Arial" pitchFamily="34" charset="0"/>
                        </a:rPr>
                        <a:t> – 15 </a:t>
                      </a:r>
                      <a:endParaRPr lang="en-US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206">
                <a:tc>
                  <a:txBody>
                    <a:bodyPr/>
                    <a:lstStyle/>
                    <a:p>
                      <a:pPr algn="l"/>
                      <a:r>
                        <a:rPr lang="en-US" sz="1600" i="1">
                          <a:latin typeface="Arial" pitchFamily="34" charset="0"/>
                          <a:cs typeface="Arial" pitchFamily="34" charset="0"/>
                        </a:rPr>
                        <a:t>M. catarrhalis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r>
                        <a:rPr lang="en-US" sz="1600" baseline="0">
                          <a:latin typeface="Arial" pitchFamily="34" charset="0"/>
                          <a:cs typeface="Arial" pitchFamily="34" charset="0"/>
                        </a:rPr>
                        <a:t> – 15 </a:t>
                      </a:r>
                      <a:endParaRPr lang="en-US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206">
                <a:tc>
                  <a:txBody>
                    <a:bodyPr/>
                    <a:lstStyle/>
                    <a:p>
                      <a:pPr algn="l"/>
                      <a:r>
                        <a:rPr lang="en-US" sz="1600" i="1">
                          <a:latin typeface="Arial" pitchFamily="34" charset="0"/>
                          <a:cs typeface="Arial" pitchFamily="34" charset="0"/>
                        </a:rPr>
                        <a:t>P. aeruginosa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5 – 10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5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886200" y="457200"/>
          <a:ext cx="52578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-228600" y="0"/>
          <a:ext cx="5181600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33400" y="4267200"/>
          <a:ext cx="3733800" cy="1651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latin typeface="Arial" pitchFamily="34" charset="0"/>
                          <a:cs typeface="Arial" pitchFamily="34" charset="0"/>
                        </a:rPr>
                        <a:t>Vi khuẩn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Tỉ</a:t>
                      </a:r>
                      <a:r>
                        <a:rPr lang="en-US" baseline="0">
                          <a:latin typeface="Arial" pitchFamily="34" charset="0"/>
                          <a:cs typeface="Arial" pitchFamily="34" charset="0"/>
                        </a:rPr>
                        <a:t> lệ (%)</a:t>
                      </a:r>
                      <a:endParaRPr lang="en-US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S. pneumoniae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27.3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P. aeruginosa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18.2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A. baumannii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18.2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876800" y="4267200"/>
          <a:ext cx="3733800" cy="2063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Vi khuẩn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Tỉ</a:t>
                      </a:r>
                      <a:r>
                        <a:rPr lang="en-US" baseline="0">
                          <a:latin typeface="Arial" pitchFamily="34" charset="0"/>
                          <a:cs typeface="Arial" pitchFamily="34" charset="0"/>
                        </a:rPr>
                        <a:t> lệ (%)</a:t>
                      </a:r>
                      <a:endParaRPr lang="en-US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S. pneumoniae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22.9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A. baumannii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20.0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H. influenzae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20.0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lang="en-US" i="1">
                          <a:latin typeface="Arial" pitchFamily="34" charset="0"/>
                          <a:cs typeface="Arial" pitchFamily="34" charset="0"/>
                        </a:rPr>
                        <a:t>P. aeruginosa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itchFamily="34" charset="0"/>
                          <a:cs typeface="Arial" pitchFamily="34" charset="0"/>
                        </a:rPr>
                        <a:t>17.1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304800" y="1447800"/>
            <a:ext cx="3613855" cy="2094088"/>
          </a:xfrm>
          <a:custGeom>
            <a:avLst/>
            <a:gdLst>
              <a:gd name="connsiteX0" fmla="*/ 1969911 w 3651955"/>
              <a:gd name="connsiteY0" fmla="*/ 90311 h 2094088"/>
              <a:gd name="connsiteX1" fmla="*/ 1952978 w 3651955"/>
              <a:gd name="connsiteY1" fmla="*/ 970844 h 2094088"/>
              <a:gd name="connsiteX2" fmla="*/ 3612444 w 3651955"/>
              <a:gd name="connsiteY2" fmla="*/ 1698977 h 2094088"/>
              <a:gd name="connsiteX3" fmla="*/ 2190044 w 3651955"/>
              <a:gd name="connsiteY3" fmla="*/ 2088444 h 2094088"/>
              <a:gd name="connsiteX4" fmla="*/ 513644 w 3651955"/>
              <a:gd name="connsiteY4" fmla="*/ 1732844 h 2094088"/>
              <a:gd name="connsiteX5" fmla="*/ 5644 w 3651955"/>
              <a:gd name="connsiteY5" fmla="*/ 1140177 h 2094088"/>
              <a:gd name="connsiteX6" fmla="*/ 547511 w 3651955"/>
              <a:gd name="connsiteY6" fmla="*/ 428977 h 2094088"/>
              <a:gd name="connsiteX7" fmla="*/ 1969911 w 3651955"/>
              <a:gd name="connsiteY7" fmla="*/ 90311 h 2094088"/>
              <a:gd name="connsiteX0" fmla="*/ 1969911 w 3613855"/>
              <a:gd name="connsiteY0" fmla="*/ 90311 h 2094088"/>
              <a:gd name="connsiteX1" fmla="*/ 2181578 w 3613855"/>
              <a:gd name="connsiteY1" fmla="*/ 970844 h 2094088"/>
              <a:gd name="connsiteX2" fmla="*/ 3612444 w 3613855"/>
              <a:gd name="connsiteY2" fmla="*/ 1698977 h 2094088"/>
              <a:gd name="connsiteX3" fmla="*/ 2190044 w 3613855"/>
              <a:gd name="connsiteY3" fmla="*/ 2088444 h 2094088"/>
              <a:gd name="connsiteX4" fmla="*/ 513644 w 3613855"/>
              <a:gd name="connsiteY4" fmla="*/ 1732844 h 2094088"/>
              <a:gd name="connsiteX5" fmla="*/ 5644 w 3613855"/>
              <a:gd name="connsiteY5" fmla="*/ 1140177 h 2094088"/>
              <a:gd name="connsiteX6" fmla="*/ 547511 w 3613855"/>
              <a:gd name="connsiteY6" fmla="*/ 428977 h 2094088"/>
              <a:gd name="connsiteX7" fmla="*/ 1969911 w 3613855"/>
              <a:gd name="connsiteY7" fmla="*/ 90311 h 209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3855" h="2094088">
                <a:moveTo>
                  <a:pt x="1969911" y="90311"/>
                </a:moveTo>
                <a:cubicBezTo>
                  <a:pt x="2242255" y="180622"/>
                  <a:pt x="1907823" y="702733"/>
                  <a:pt x="2181578" y="970844"/>
                </a:cubicBezTo>
                <a:cubicBezTo>
                  <a:pt x="2455334" y="1238955"/>
                  <a:pt x="3611033" y="1512710"/>
                  <a:pt x="3612444" y="1698977"/>
                </a:cubicBezTo>
                <a:cubicBezTo>
                  <a:pt x="3613855" y="1885244"/>
                  <a:pt x="2706511" y="2082800"/>
                  <a:pt x="2190044" y="2088444"/>
                </a:cubicBezTo>
                <a:cubicBezTo>
                  <a:pt x="1673577" y="2094088"/>
                  <a:pt x="877711" y="1890888"/>
                  <a:pt x="513644" y="1732844"/>
                </a:cubicBezTo>
                <a:cubicBezTo>
                  <a:pt x="149577" y="1574800"/>
                  <a:pt x="0" y="1357488"/>
                  <a:pt x="5644" y="1140177"/>
                </a:cubicBezTo>
                <a:cubicBezTo>
                  <a:pt x="11289" y="922866"/>
                  <a:pt x="222955" y="601132"/>
                  <a:pt x="547511" y="428977"/>
                </a:cubicBezTo>
                <a:cubicBezTo>
                  <a:pt x="872067" y="256822"/>
                  <a:pt x="1697567" y="0"/>
                  <a:pt x="1969911" y="90311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259080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Gram âm 63.7%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088F-1F2B-406A-B1B5-8C61B0FCCB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572000" y="1524000"/>
            <a:ext cx="4306716" cy="2156159"/>
          </a:xfrm>
          <a:custGeom>
            <a:avLst/>
            <a:gdLst>
              <a:gd name="connsiteX0" fmla="*/ 1775178 w 4306712"/>
              <a:gd name="connsiteY0" fmla="*/ 112889 h 2156178"/>
              <a:gd name="connsiteX1" fmla="*/ 2164645 w 4306712"/>
              <a:gd name="connsiteY1" fmla="*/ 1027289 h 2156178"/>
              <a:gd name="connsiteX2" fmla="*/ 4095045 w 4306712"/>
              <a:gd name="connsiteY2" fmla="*/ 1298223 h 2156178"/>
              <a:gd name="connsiteX3" fmla="*/ 3434645 w 4306712"/>
              <a:gd name="connsiteY3" fmla="*/ 1907823 h 2156178"/>
              <a:gd name="connsiteX4" fmla="*/ 1453445 w 4306712"/>
              <a:gd name="connsiteY4" fmla="*/ 2077156 h 2156178"/>
              <a:gd name="connsiteX5" fmla="*/ 217311 w 4306712"/>
              <a:gd name="connsiteY5" fmla="*/ 1433689 h 2156178"/>
              <a:gd name="connsiteX6" fmla="*/ 149578 w 4306712"/>
              <a:gd name="connsiteY6" fmla="*/ 790223 h 2156178"/>
              <a:gd name="connsiteX7" fmla="*/ 826911 w 4306712"/>
              <a:gd name="connsiteY7" fmla="*/ 349956 h 2156178"/>
              <a:gd name="connsiteX8" fmla="*/ 1775178 w 4306712"/>
              <a:gd name="connsiteY8" fmla="*/ 112889 h 2156178"/>
              <a:gd name="connsiteX0" fmla="*/ 1775178 w 4306712"/>
              <a:gd name="connsiteY0" fmla="*/ 112889 h 2156178"/>
              <a:gd name="connsiteX1" fmla="*/ 2164645 w 4306712"/>
              <a:gd name="connsiteY1" fmla="*/ 1027289 h 2156178"/>
              <a:gd name="connsiteX2" fmla="*/ 4095045 w 4306712"/>
              <a:gd name="connsiteY2" fmla="*/ 1298223 h 2156178"/>
              <a:gd name="connsiteX3" fmla="*/ 3434645 w 4306712"/>
              <a:gd name="connsiteY3" fmla="*/ 1907823 h 2156178"/>
              <a:gd name="connsiteX4" fmla="*/ 1453445 w 4306712"/>
              <a:gd name="connsiteY4" fmla="*/ 2077156 h 2156178"/>
              <a:gd name="connsiteX5" fmla="*/ 217311 w 4306712"/>
              <a:gd name="connsiteY5" fmla="*/ 1433689 h 2156178"/>
              <a:gd name="connsiteX6" fmla="*/ 149578 w 4306712"/>
              <a:gd name="connsiteY6" fmla="*/ 790223 h 2156178"/>
              <a:gd name="connsiteX7" fmla="*/ 143933 w 4306712"/>
              <a:gd name="connsiteY7" fmla="*/ 762000 h 2156178"/>
              <a:gd name="connsiteX8" fmla="*/ 826911 w 4306712"/>
              <a:gd name="connsiteY8" fmla="*/ 349956 h 2156178"/>
              <a:gd name="connsiteX9" fmla="*/ 1775178 w 4306712"/>
              <a:gd name="connsiteY9" fmla="*/ 112889 h 2156178"/>
              <a:gd name="connsiteX0" fmla="*/ 1775178 w 4306712"/>
              <a:gd name="connsiteY0" fmla="*/ 74789 h 2118078"/>
              <a:gd name="connsiteX1" fmla="*/ 2164645 w 4306712"/>
              <a:gd name="connsiteY1" fmla="*/ 760589 h 2118078"/>
              <a:gd name="connsiteX2" fmla="*/ 4095045 w 4306712"/>
              <a:gd name="connsiteY2" fmla="*/ 1260123 h 2118078"/>
              <a:gd name="connsiteX3" fmla="*/ 3434645 w 4306712"/>
              <a:gd name="connsiteY3" fmla="*/ 1869723 h 2118078"/>
              <a:gd name="connsiteX4" fmla="*/ 1453445 w 4306712"/>
              <a:gd name="connsiteY4" fmla="*/ 2039056 h 2118078"/>
              <a:gd name="connsiteX5" fmla="*/ 217311 w 4306712"/>
              <a:gd name="connsiteY5" fmla="*/ 1395589 h 2118078"/>
              <a:gd name="connsiteX6" fmla="*/ 149578 w 4306712"/>
              <a:gd name="connsiteY6" fmla="*/ 752123 h 2118078"/>
              <a:gd name="connsiteX7" fmla="*/ 143933 w 4306712"/>
              <a:gd name="connsiteY7" fmla="*/ 723900 h 2118078"/>
              <a:gd name="connsiteX8" fmla="*/ 826911 w 4306712"/>
              <a:gd name="connsiteY8" fmla="*/ 311856 h 2118078"/>
              <a:gd name="connsiteX9" fmla="*/ 1775178 w 4306712"/>
              <a:gd name="connsiteY9" fmla="*/ 74789 h 2118078"/>
              <a:gd name="connsiteX0" fmla="*/ 1775178 w 4306712"/>
              <a:gd name="connsiteY0" fmla="*/ 112889 h 2156178"/>
              <a:gd name="connsiteX1" fmla="*/ 2164645 w 4306712"/>
              <a:gd name="connsiteY1" fmla="*/ 1027289 h 2156178"/>
              <a:gd name="connsiteX2" fmla="*/ 4095045 w 4306712"/>
              <a:gd name="connsiteY2" fmla="*/ 1298223 h 2156178"/>
              <a:gd name="connsiteX3" fmla="*/ 3434645 w 4306712"/>
              <a:gd name="connsiteY3" fmla="*/ 1907823 h 2156178"/>
              <a:gd name="connsiteX4" fmla="*/ 1453445 w 4306712"/>
              <a:gd name="connsiteY4" fmla="*/ 2077156 h 2156178"/>
              <a:gd name="connsiteX5" fmla="*/ 217311 w 4306712"/>
              <a:gd name="connsiteY5" fmla="*/ 1433689 h 2156178"/>
              <a:gd name="connsiteX6" fmla="*/ 149578 w 4306712"/>
              <a:gd name="connsiteY6" fmla="*/ 790223 h 2156178"/>
              <a:gd name="connsiteX7" fmla="*/ 143933 w 4306712"/>
              <a:gd name="connsiteY7" fmla="*/ 762000 h 2156178"/>
              <a:gd name="connsiteX8" fmla="*/ 826911 w 4306712"/>
              <a:gd name="connsiteY8" fmla="*/ 349956 h 2156178"/>
              <a:gd name="connsiteX9" fmla="*/ 1775178 w 4306712"/>
              <a:gd name="connsiteY9" fmla="*/ 112889 h 2156178"/>
              <a:gd name="connsiteX0" fmla="*/ 1775178 w 4306712"/>
              <a:gd name="connsiteY0" fmla="*/ 112889 h 2156178"/>
              <a:gd name="connsiteX1" fmla="*/ 2164645 w 4306712"/>
              <a:gd name="connsiteY1" fmla="*/ 1027289 h 2156178"/>
              <a:gd name="connsiteX2" fmla="*/ 4095045 w 4306712"/>
              <a:gd name="connsiteY2" fmla="*/ 1298223 h 2156178"/>
              <a:gd name="connsiteX3" fmla="*/ 3434645 w 4306712"/>
              <a:gd name="connsiteY3" fmla="*/ 1907823 h 2156178"/>
              <a:gd name="connsiteX4" fmla="*/ 1453445 w 4306712"/>
              <a:gd name="connsiteY4" fmla="*/ 2077156 h 2156178"/>
              <a:gd name="connsiteX5" fmla="*/ 217311 w 4306712"/>
              <a:gd name="connsiteY5" fmla="*/ 1433689 h 2156178"/>
              <a:gd name="connsiteX6" fmla="*/ 149578 w 4306712"/>
              <a:gd name="connsiteY6" fmla="*/ 790223 h 2156178"/>
              <a:gd name="connsiteX7" fmla="*/ 143933 w 4306712"/>
              <a:gd name="connsiteY7" fmla="*/ 762000 h 2156178"/>
              <a:gd name="connsiteX8" fmla="*/ 826911 w 4306712"/>
              <a:gd name="connsiteY8" fmla="*/ 349956 h 2156178"/>
              <a:gd name="connsiteX9" fmla="*/ 1775178 w 4306712"/>
              <a:gd name="connsiteY9" fmla="*/ 112889 h 2156178"/>
              <a:gd name="connsiteX0" fmla="*/ 1775178 w 4306712"/>
              <a:gd name="connsiteY0" fmla="*/ 112889 h 2156178"/>
              <a:gd name="connsiteX1" fmla="*/ 2164645 w 4306712"/>
              <a:gd name="connsiteY1" fmla="*/ 1027289 h 2156178"/>
              <a:gd name="connsiteX2" fmla="*/ 4095045 w 4306712"/>
              <a:gd name="connsiteY2" fmla="*/ 1298223 h 2156178"/>
              <a:gd name="connsiteX3" fmla="*/ 3434645 w 4306712"/>
              <a:gd name="connsiteY3" fmla="*/ 1907823 h 2156178"/>
              <a:gd name="connsiteX4" fmla="*/ 1453445 w 4306712"/>
              <a:gd name="connsiteY4" fmla="*/ 2077156 h 2156178"/>
              <a:gd name="connsiteX5" fmla="*/ 217311 w 4306712"/>
              <a:gd name="connsiteY5" fmla="*/ 1433689 h 2156178"/>
              <a:gd name="connsiteX6" fmla="*/ 149578 w 4306712"/>
              <a:gd name="connsiteY6" fmla="*/ 790223 h 2156178"/>
              <a:gd name="connsiteX7" fmla="*/ 601132 w 4306712"/>
              <a:gd name="connsiteY7" fmla="*/ 457204 h 2156178"/>
              <a:gd name="connsiteX8" fmla="*/ 826911 w 4306712"/>
              <a:gd name="connsiteY8" fmla="*/ 349956 h 2156178"/>
              <a:gd name="connsiteX9" fmla="*/ 1775178 w 4306712"/>
              <a:gd name="connsiteY9" fmla="*/ 112889 h 215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6712" h="2156178">
                <a:moveTo>
                  <a:pt x="1775178" y="112889"/>
                </a:moveTo>
                <a:cubicBezTo>
                  <a:pt x="1998134" y="225778"/>
                  <a:pt x="1837268" y="270933"/>
                  <a:pt x="2164645" y="1027289"/>
                </a:cubicBezTo>
                <a:cubicBezTo>
                  <a:pt x="2551290" y="1224845"/>
                  <a:pt x="3883378" y="1151467"/>
                  <a:pt x="4095045" y="1298223"/>
                </a:cubicBezTo>
                <a:cubicBezTo>
                  <a:pt x="4306712" y="1444979"/>
                  <a:pt x="3874912" y="1778001"/>
                  <a:pt x="3434645" y="1907823"/>
                </a:cubicBezTo>
                <a:cubicBezTo>
                  <a:pt x="2994378" y="2037645"/>
                  <a:pt x="1989667" y="2156178"/>
                  <a:pt x="1453445" y="2077156"/>
                </a:cubicBezTo>
                <a:cubicBezTo>
                  <a:pt x="917223" y="1998134"/>
                  <a:pt x="434622" y="1648178"/>
                  <a:pt x="217311" y="1433689"/>
                </a:cubicBezTo>
                <a:cubicBezTo>
                  <a:pt x="0" y="1219200"/>
                  <a:pt x="85608" y="952971"/>
                  <a:pt x="149578" y="790223"/>
                </a:cubicBezTo>
                <a:cubicBezTo>
                  <a:pt x="213548" y="627476"/>
                  <a:pt x="488243" y="530582"/>
                  <a:pt x="601132" y="457204"/>
                </a:cubicBezTo>
                <a:cubicBezTo>
                  <a:pt x="714021" y="383826"/>
                  <a:pt x="631237" y="407342"/>
                  <a:pt x="826911" y="349956"/>
                </a:cubicBezTo>
                <a:cubicBezTo>
                  <a:pt x="1022585" y="292570"/>
                  <a:pt x="1552222" y="0"/>
                  <a:pt x="1775178" y="112889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511778" y="1450622"/>
            <a:ext cx="1857022" cy="1614311"/>
          </a:xfrm>
          <a:custGeom>
            <a:avLst/>
            <a:gdLst>
              <a:gd name="connsiteX0" fmla="*/ 129822 w 1857022"/>
              <a:gd name="connsiteY0" fmla="*/ 124178 h 1614311"/>
              <a:gd name="connsiteX1" fmla="*/ 163689 w 1857022"/>
              <a:gd name="connsiteY1" fmla="*/ 1021645 h 1614311"/>
              <a:gd name="connsiteX2" fmla="*/ 502355 w 1857022"/>
              <a:gd name="connsiteY2" fmla="*/ 1174045 h 1614311"/>
              <a:gd name="connsiteX3" fmla="*/ 1518355 w 1857022"/>
              <a:gd name="connsiteY3" fmla="*/ 1614311 h 1614311"/>
              <a:gd name="connsiteX4" fmla="*/ 1840089 w 1857022"/>
              <a:gd name="connsiteY4" fmla="*/ 1174045 h 1614311"/>
              <a:gd name="connsiteX5" fmla="*/ 1619955 w 1857022"/>
              <a:gd name="connsiteY5" fmla="*/ 632178 h 1614311"/>
              <a:gd name="connsiteX6" fmla="*/ 942622 w 1857022"/>
              <a:gd name="connsiteY6" fmla="*/ 276578 h 1614311"/>
              <a:gd name="connsiteX7" fmla="*/ 129822 w 1857022"/>
              <a:gd name="connsiteY7" fmla="*/ 124178 h 1614311"/>
              <a:gd name="connsiteX0" fmla="*/ 129822 w 1857022"/>
              <a:gd name="connsiteY0" fmla="*/ 124178 h 1614311"/>
              <a:gd name="connsiteX1" fmla="*/ 163689 w 1857022"/>
              <a:gd name="connsiteY1" fmla="*/ 1021645 h 1614311"/>
              <a:gd name="connsiteX2" fmla="*/ 180622 w 1857022"/>
              <a:gd name="connsiteY2" fmla="*/ 1038578 h 1614311"/>
              <a:gd name="connsiteX3" fmla="*/ 502355 w 1857022"/>
              <a:gd name="connsiteY3" fmla="*/ 1174045 h 1614311"/>
              <a:gd name="connsiteX4" fmla="*/ 1518355 w 1857022"/>
              <a:gd name="connsiteY4" fmla="*/ 1614311 h 1614311"/>
              <a:gd name="connsiteX5" fmla="*/ 1840089 w 1857022"/>
              <a:gd name="connsiteY5" fmla="*/ 1174045 h 1614311"/>
              <a:gd name="connsiteX6" fmla="*/ 1619955 w 1857022"/>
              <a:gd name="connsiteY6" fmla="*/ 632178 h 1614311"/>
              <a:gd name="connsiteX7" fmla="*/ 942622 w 1857022"/>
              <a:gd name="connsiteY7" fmla="*/ 276578 h 1614311"/>
              <a:gd name="connsiteX8" fmla="*/ 129822 w 1857022"/>
              <a:gd name="connsiteY8" fmla="*/ 124178 h 161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022" h="1614311">
                <a:moveTo>
                  <a:pt x="129822" y="124178"/>
                </a:moveTo>
                <a:cubicBezTo>
                  <a:pt x="0" y="248356"/>
                  <a:pt x="101600" y="846667"/>
                  <a:pt x="163689" y="1021645"/>
                </a:cubicBezTo>
                <a:cubicBezTo>
                  <a:pt x="172156" y="1174045"/>
                  <a:pt x="124178" y="1013178"/>
                  <a:pt x="180622" y="1038578"/>
                </a:cubicBezTo>
                <a:cubicBezTo>
                  <a:pt x="237066" y="1063978"/>
                  <a:pt x="279400" y="1078090"/>
                  <a:pt x="502355" y="1174045"/>
                </a:cubicBezTo>
                <a:cubicBezTo>
                  <a:pt x="728133" y="1272823"/>
                  <a:pt x="1295399" y="1614311"/>
                  <a:pt x="1518355" y="1614311"/>
                </a:cubicBezTo>
                <a:cubicBezTo>
                  <a:pt x="1741311" y="1614311"/>
                  <a:pt x="1823156" y="1337734"/>
                  <a:pt x="1840089" y="1174045"/>
                </a:cubicBezTo>
                <a:cubicBezTo>
                  <a:pt x="1857022" y="1010356"/>
                  <a:pt x="1769533" y="781756"/>
                  <a:pt x="1619955" y="632178"/>
                </a:cubicBezTo>
                <a:cubicBezTo>
                  <a:pt x="1470377" y="482600"/>
                  <a:pt x="1193800" y="358423"/>
                  <a:pt x="942622" y="276578"/>
                </a:cubicBezTo>
                <a:cubicBezTo>
                  <a:pt x="691444" y="194734"/>
                  <a:pt x="259644" y="0"/>
                  <a:pt x="129822" y="124178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7000" y="1981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Gram dương 36.3%</a:t>
            </a:r>
          </a:p>
        </p:txBody>
      </p:sp>
      <p:sp>
        <p:nvSpPr>
          <p:cNvPr id="17" name="Freeform 16"/>
          <p:cNvSpPr/>
          <p:nvPr/>
        </p:nvSpPr>
        <p:spPr>
          <a:xfrm>
            <a:off x="6934200" y="1600200"/>
            <a:ext cx="1992489" cy="1196623"/>
          </a:xfrm>
          <a:custGeom>
            <a:avLst/>
            <a:gdLst>
              <a:gd name="connsiteX0" fmla="*/ 45155 w 1992489"/>
              <a:gd name="connsiteY0" fmla="*/ 124178 h 1196623"/>
              <a:gd name="connsiteX1" fmla="*/ 62089 w 1992489"/>
              <a:gd name="connsiteY1" fmla="*/ 818445 h 1196623"/>
              <a:gd name="connsiteX2" fmla="*/ 299155 w 1992489"/>
              <a:gd name="connsiteY2" fmla="*/ 970845 h 1196623"/>
              <a:gd name="connsiteX3" fmla="*/ 1806222 w 1992489"/>
              <a:gd name="connsiteY3" fmla="*/ 1106312 h 1196623"/>
              <a:gd name="connsiteX4" fmla="*/ 1416755 w 1992489"/>
              <a:gd name="connsiteY4" fmla="*/ 428978 h 1196623"/>
              <a:gd name="connsiteX5" fmla="*/ 333022 w 1992489"/>
              <a:gd name="connsiteY5" fmla="*/ 73378 h 1196623"/>
              <a:gd name="connsiteX6" fmla="*/ 45155 w 1992489"/>
              <a:gd name="connsiteY6" fmla="*/ 124178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2489" h="1196623">
                <a:moveTo>
                  <a:pt x="45155" y="124178"/>
                </a:moveTo>
                <a:cubicBezTo>
                  <a:pt x="0" y="248356"/>
                  <a:pt x="19756" y="677334"/>
                  <a:pt x="62089" y="818445"/>
                </a:cubicBezTo>
                <a:cubicBezTo>
                  <a:pt x="104422" y="959556"/>
                  <a:pt x="8466" y="922867"/>
                  <a:pt x="299155" y="970845"/>
                </a:cubicBezTo>
                <a:cubicBezTo>
                  <a:pt x="589844" y="1018823"/>
                  <a:pt x="1619955" y="1196623"/>
                  <a:pt x="1806222" y="1106312"/>
                </a:cubicBezTo>
                <a:cubicBezTo>
                  <a:pt x="1992489" y="1016001"/>
                  <a:pt x="1662288" y="601134"/>
                  <a:pt x="1416755" y="428978"/>
                </a:cubicBezTo>
                <a:cubicBezTo>
                  <a:pt x="1171222" y="256822"/>
                  <a:pt x="561622" y="127000"/>
                  <a:pt x="333022" y="73378"/>
                </a:cubicBezTo>
                <a:cubicBezTo>
                  <a:pt x="104422" y="19756"/>
                  <a:pt x="90310" y="0"/>
                  <a:pt x="45155" y="124178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0" y="251460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Gram âm 68.6%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34200" y="19050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Gram </a:t>
            </a:r>
            <a:r>
              <a:rPr lang="en-US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dương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28.5%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6F112-2546-411C-9AA6-84F52FA609A5}"/>
              </a:ext>
            </a:extLst>
          </p:cNvPr>
          <p:cNvSpPr txBox="1"/>
          <p:nvPr/>
        </p:nvSpPr>
        <p:spPr>
          <a:xfrm>
            <a:off x="355862" y="6260068"/>
            <a:ext cx="8686800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itchFamily="34" charset="0"/>
                <a:cs typeface="Arial" pitchFamily="34" charset="0"/>
              </a:rPr>
              <a:t>Sự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khác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biệt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ý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nghĩa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thống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kê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giữa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đợt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cấp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COPD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nhóm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viêm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phổi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trên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nền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COPD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xét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trên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từng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tác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nhân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vi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sinh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gây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bệnh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3C080-B0A6-455A-AAD1-854B7F2E961E}"/>
              </a:ext>
            </a:extLst>
          </p:cNvPr>
          <p:cNvSpPr txBox="1"/>
          <p:nvPr/>
        </p:nvSpPr>
        <p:spPr>
          <a:xfrm>
            <a:off x="3952527" y="3678940"/>
            <a:ext cx="1143000" cy="33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P &gt; 0.05</a:t>
            </a:r>
          </a:p>
        </p:txBody>
      </p:sp>
    </p:spTree>
    <p:extLst>
      <p:ext uri="{BB962C8B-B14F-4D97-AF65-F5344CB8AC3E}">
        <p14:creationId xmlns:p14="http://schemas.microsoft.com/office/powerpoint/2010/main" val="20270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  <p:bldP spid="15" grpId="0" animBg="1"/>
      <p:bldP spid="16" grpId="0"/>
      <p:bldP spid="17" grpId="0" animBg="1"/>
      <p:bldP spid="19" grpId="0"/>
      <p:bldP spid="20" grpId="0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Điều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trị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9021-5C39-4F31-BFDB-C11E1584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48CC24-7D59-4216-B93A-121004D2A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438400"/>
            <a:ext cx="7105215" cy="31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7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 fontScale="70000" lnSpcReduction="20000"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Điều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trị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Đợt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cấp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nhẹ</a:t>
            </a:r>
            <a:endParaRPr lang="en-US" sz="2600" dirty="0">
              <a:solidFill>
                <a:srgbClr val="FFFF00"/>
              </a:solidFill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trung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bình</a:t>
            </a:r>
            <a:endParaRPr lang="en-US" sz="2600" dirty="0"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nặng</a:t>
            </a:r>
            <a:endParaRPr lang="en-US" sz="26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0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3"/>
          <p:cNvSpPr txBox="1">
            <a:spLocks noChangeArrowheads="1"/>
          </p:cNvSpPr>
          <p:nvPr/>
        </p:nvSpPr>
        <p:spPr bwMode="auto">
          <a:xfrm>
            <a:off x="1371600" y="1828800"/>
            <a:ext cx="6276975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03610" lvl="1" indent="-217885">
              <a:lnSpc>
                <a:spcPct val="150000"/>
              </a:lnSpc>
              <a:spcBef>
                <a:spcPts val="1350"/>
              </a:spcBef>
              <a:buClr>
                <a:srgbClr val="FFCC00"/>
              </a:buClr>
              <a:buSzPct val="125000"/>
            </a:pPr>
            <a:r>
              <a:rPr lang="en-GB" sz="2700" i="1" dirty="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	</a:t>
            </a:r>
            <a:endParaRPr lang="en-US" sz="2700" i="1" dirty="0">
              <a:solidFill>
                <a:srgbClr val="92D050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118787" name="Titel 1"/>
          <p:cNvSpPr>
            <a:spLocks noGrp="1"/>
          </p:cNvSpPr>
          <p:nvPr>
            <p:ph type="title"/>
          </p:nvPr>
        </p:nvSpPr>
        <p:spPr>
          <a:xfrm>
            <a:off x="152400" y="1314452"/>
            <a:ext cx="8991599" cy="1092200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da-DK" sz="28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tố chẩn đoán đợt cấp BPTNMT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95D069-5B95-44F5-BDD0-1D601E50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1" y="2463801"/>
            <a:ext cx="4193288" cy="3174999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(ho,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đàm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…)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42C6-4CE6-4B6C-8767-74B4CDD54F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36862"/>
            <a:ext cx="4190999" cy="244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89129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04602"/>
            <a:ext cx="7772400" cy="1456267"/>
          </a:xfrm>
        </p:spPr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giãn</a:t>
            </a:r>
            <a:r>
              <a:rPr lang="en-US" dirty="0"/>
              <a:t> </a:t>
            </a:r>
            <a:r>
              <a:rPr lang="en-US" dirty="0" err="1"/>
              <a:t>phế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COPD 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42068"/>
            <a:ext cx="8305800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07D00"/>
                </a:solidFill>
              </a:rPr>
              <a:t>Theo </a:t>
            </a:r>
            <a:r>
              <a:rPr lang="en-US" sz="2400" b="1" dirty="0" err="1">
                <a:solidFill>
                  <a:srgbClr val="F07D00"/>
                </a:solidFill>
              </a:rPr>
              <a:t>Hướng</a:t>
            </a:r>
            <a:r>
              <a:rPr lang="en-US" sz="2400" b="1" dirty="0">
                <a:solidFill>
                  <a:srgbClr val="F07D00"/>
                </a:solidFill>
              </a:rPr>
              <a:t> </a:t>
            </a:r>
            <a:r>
              <a:rPr lang="en-US" sz="2400" b="1" dirty="0" err="1">
                <a:solidFill>
                  <a:srgbClr val="F07D00"/>
                </a:solidFill>
              </a:rPr>
              <a:t>dẫn</a:t>
            </a:r>
            <a:r>
              <a:rPr lang="en-US" sz="2400" b="1" dirty="0">
                <a:solidFill>
                  <a:srgbClr val="F07D00"/>
                </a:solidFill>
              </a:rPr>
              <a:t> </a:t>
            </a:r>
            <a:r>
              <a:rPr lang="en-US" sz="2400" b="1" dirty="0" err="1">
                <a:solidFill>
                  <a:srgbClr val="F07D00"/>
                </a:solidFill>
              </a:rPr>
              <a:t>điều</a:t>
            </a:r>
            <a:r>
              <a:rPr lang="en-US" sz="2400" b="1" dirty="0">
                <a:solidFill>
                  <a:srgbClr val="F07D00"/>
                </a:solidFill>
              </a:rPr>
              <a:t> </a:t>
            </a:r>
            <a:r>
              <a:rPr lang="en-US" sz="2400" b="1" dirty="0" err="1">
                <a:solidFill>
                  <a:srgbClr val="F07D00"/>
                </a:solidFill>
              </a:rPr>
              <a:t>trị</a:t>
            </a:r>
            <a:r>
              <a:rPr lang="en-US" sz="2400" b="1" dirty="0">
                <a:solidFill>
                  <a:srgbClr val="F07D00"/>
                </a:solidFill>
              </a:rPr>
              <a:t> COPD </a:t>
            </a:r>
            <a:r>
              <a:rPr lang="en-US" sz="2400" b="1" dirty="0" err="1">
                <a:solidFill>
                  <a:srgbClr val="F07D00"/>
                </a:solidFill>
              </a:rPr>
              <a:t>của</a:t>
            </a:r>
            <a:r>
              <a:rPr lang="en-US" sz="2400" b="1" dirty="0">
                <a:solidFill>
                  <a:srgbClr val="F07D00"/>
                </a:solidFill>
              </a:rPr>
              <a:t> </a:t>
            </a:r>
            <a:r>
              <a:rPr lang="en-US" sz="2400" b="1" dirty="0" err="1">
                <a:solidFill>
                  <a:srgbClr val="F07D00"/>
                </a:solidFill>
              </a:rPr>
              <a:t>Bộ</a:t>
            </a:r>
            <a:r>
              <a:rPr lang="en-US" sz="2400" b="1" dirty="0">
                <a:solidFill>
                  <a:srgbClr val="F07D00"/>
                </a:solidFill>
              </a:rPr>
              <a:t> y </a:t>
            </a:r>
            <a:r>
              <a:rPr lang="en-US" sz="2400" b="1" dirty="0" err="1">
                <a:solidFill>
                  <a:srgbClr val="F07D00"/>
                </a:solidFill>
              </a:rPr>
              <a:t>tế</a:t>
            </a:r>
            <a:r>
              <a:rPr lang="en-US" sz="2400" b="1" dirty="0">
                <a:solidFill>
                  <a:srgbClr val="F07D00"/>
                </a:solidFill>
              </a:rPr>
              <a:t> VN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baseline="30000" dirty="0"/>
              <a:t>(1)</a:t>
            </a:r>
            <a:endParaRPr lang="en-US" sz="2400" dirty="0"/>
          </a:p>
          <a:p>
            <a:r>
              <a:rPr lang="vi-VN" sz="1800" dirty="0"/>
              <a:t>Kết hợp nhiều nhóm thuốc giãn phế quản, ưu tiên dùng thuốc giãn phế quản tác dụng nhanh, ngắn.</a:t>
            </a:r>
          </a:p>
          <a:p>
            <a:r>
              <a:rPr lang="vi-VN" sz="1800" dirty="0"/>
              <a:t>Tăng liều tối đa các thuốc giãn phế quản dạng phun xịt, hít, khí dung</a:t>
            </a:r>
          </a:p>
          <a:p>
            <a:endParaRPr lang="vi-VN" sz="1800" dirty="0"/>
          </a:p>
          <a:p>
            <a:pPr marL="0" indent="0">
              <a:buNone/>
            </a:pPr>
            <a:r>
              <a:rPr lang="vi-VN" sz="2400" b="1" dirty="0">
                <a:solidFill>
                  <a:srgbClr val="F07D00"/>
                </a:solidFill>
              </a:rPr>
              <a:t>Theo Hướng dẫn điều trị COPD của GOLD </a:t>
            </a:r>
            <a:r>
              <a:rPr lang="vi-VN" sz="2400" baseline="30000" dirty="0"/>
              <a:t>(2)</a:t>
            </a:r>
          </a:p>
          <a:p>
            <a:r>
              <a:rPr lang="vi-VN" sz="1800" dirty="0"/>
              <a:t>Tăng liều và/hoặc tần suất sử dụng thuốc giãn phế quản tác dụng nhanh (SABA/SAMA)</a:t>
            </a:r>
          </a:p>
          <a:p>
            <a:r>
              <a:rPr lang="vi-VN" sz="1800" dirty="0"/>
              <a:t>Phối hợp thuốc kích thích giao cảm và ức chế cholinergic (SABA+SAMA)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422103"/>
            <a:ext cx="7886700" cy="561975"/>
          </a:xfrm>
        </p:spPr>
        <p:txBody>
          <a:bodyPr>
            <a:normAutofit/>
          </a:bodyPr>
          <a:lstStyle/>
          <a:p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giãn</a:t>
            </a:r>
            <a:r>
              <a:rPr lang="en-US" dirty="0"/>
              <a:t> </a:t>
            </a:r>
            <a:r>
              <a:rPr lang="en-US" dirty="0" err="1"/>
              <a:t>phế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COPD</a:t>
            </a:r>
            <a:endParaRPr lang="vi-VN" dirty="0"/>
          </a:p>
        </p:txBody>
      </p:sp>
      <p:sp>
        <p:nvSpPr>
          <p:cNvPr id="6" name="Rectangle 5"/>
          <p:cNvSpPr/>
          <p:nvPr/>
        </p:nvSpPr>
        <p:spPr>
          <a:xfrm>
            <a:off x="628650" y="6230178"/>
            <a:ext cx="590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vi-V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Hướng dẫn điều trị COPD, Bộ Y tế 2015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vi-V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GOLD 2018</a:t>
            </a:r>
          </a:p>
        </p:txBody>
      </p:sp>
    </p:spTree>
    <p:extLst>
      <p:ext uri="{BB962C8B-B14F-4D97-AF65-F5344CB8AC3E}">
        <p14:creationId xmlns:p14="http://schemas.microsoft.com/office/powerpoint/2010/main" val="3499374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Box 9"/>
          <p:cNvSpPr txBox="1">
            <a:spLocks noChangeArrowheads="1"/>
          </p:cNvSpPr>
          <p:nvPr/>
        </p:nvSpPr>
        <p:spPr bwMode="auto">
          <a:xfrm>
            <a:off x="2592388" y="5643563"/>
            <a:ext cx="4225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Wingdings" pitchFamily="2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Wingdings" pitchFamily="2" charset="2"/>
              </a:rPr>
              <a:t>   = ipratropium    </a:t>
            </a:r>
            <a:r>
              <a:rPr lang="en-US" sz="1400">
                <a:solidFill>
                  <a:srgbClr val="FFFFFF"/>
                </a:solidFill>
                <a:cs typeface="Arial" pitchFamily="34" charset="0"/>
                <a:sym typeface="Wingdings 3" pitchFamily="18" charset="2"/>
              </a:rPr>
              <a:t>    = salbutamol   </a:t>
            </a:r>
            <a:r>
              <a:rPr lang="en-US" sz="1400">
                <a:solidFill>
                  <a:srgbClr val="FFFFFF"/>
                </a:solidFill>
                <a:cs typeface="Arial" pitchFamily="34" charset="0"/>
                <a:sym typeface="Wingdings 2" pitchFamily="18" charset="2"/>
              </a:rPr>
              <a:t>      = placebo</a:t>
            </a:r>
          </a:p>
        </p:txBody>
      </p:sp>
      <p:sp>
        <p:nvSpPr>
          <p:cNvPr id="145411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455738"/>
          </a:xfrm>
        </p:spPr>
        <p:txBody>
          <a:bodyPr lIns="78629" tIns="39315" rIns="78629" bIns="39315"/>
          <a:lstStyle/>
          <a:p>
            <a:pPr eaLnBrk="1" hangingPunct="1">
              <a:buClr>
                <a:srgbClr val="FFFFFF"/>
              </a:buClr>
            </a:pP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Lợi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ích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của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thuốc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giãn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phế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quản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tác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dụng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ngắn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trong</a:t>
            </a:r>
            <a:r>
              <a:rPr lang="en-US" dirty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 COPD</a:t>
            </a:r>
          </a:p>
        </p:txBody>
      </p:sp>
      <p:sp>
        <p:nvSpPr>
          <p:cNvPr id="145412" name="Text Box 7"/>
          <p:cNvSpPr txBox="1">
            <a:spLocks noChangeArrowheads="1"/>
          </p:cNvSpPr>
          <p:nvPr/>
        </p:nvSpPr>
        <p:spPr bwMode="auto">
          <a:xfrm>
            <a:off x="409575" y="6240463"/>
            <a:ext cx="742315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000" b="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Reprinted from Pulmonary Pharmacology, 8, Matera MG, et al, A comparison of the bronchodilating effects of salmeterol, salbutamol and ipratropium bromide in patients with chronic obstructive pulmonary disease, 267-271, Copyright 1995, with permission from Elsevier.</a:t>
            </a:r>
          </a:p>
        </p:txBody>
      </p:sp>
      <p:sp>
        <p:nvSpPr>
          <p:cNvPr id="145413" name="Line 58"/>
          <p:cNvSpPr>
            <a:spLocks noChangeShapeType="1"/>
          </p:cNvSpPr>
          <p:nvPr/>
        </p:nvSpPr>
        <p:spPr bwMode="auto">
          <a:xfrm>
            <a:off x="2479675" y="1852613"/>
            <a:ext cx="185738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4" name="Line 59"/>
          <p:cNvSpPr>
            <a:spLocks noChangeShapeType="1"/>
          </p:cNvSpPr>
          <p:nvPr/>
        </p:nvSpPr>
        <p:spPr bwMode="auto">
          <a:xfrm>
            <a:off x="2479675" y="2581275"/>
            <a:ext cx="185738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5" name="Line 60"/>
          <p:cNvSpPr>
            <a:spLocks noChangeShapeType="1"/>
          </p:cNvSpPr>
          <p:nvPr/>
        </p:nvSpPr>
        <p:spPr bwMode="auto">
          <a:xfrm>
            <a:off x="2479675" y="3308350"/>
            <a:ext cx="185738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6" name="Line 61"/>
          <p:cNvSpPr>
            <a:spLocks noChangeShapeType="1"/>
          </p:cNvSpPr>
          <p:nvPr/>
        </p:nvSpPr>
        <p:spPr bwMode="auto">
          <a:xfrm>
            <a:off x="2479675" y="4038600"/>
            <a:ext cx="185738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7" name="Line 62"/>
          <p:cNvSpPr>
            <a:spLocks noChangeShapeType="1"/>
          </p:cNvSpPr>
          <p:nvPr/>
        </p:nvSpPr>
        <p:spPr bwMode="auto">
          <a:xfrm>
            <a:off x="2479675" y="2216150"/>
            <a:ext cx="857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8" name="Line 63"/>
          <p:cNvSpPr>
            <a:spLocks noChangeShapeType="1"/>
          </p:cNvSpPr>
          <p:nvPr/>
        </p:nvSpPr>
        <p:spPr bwMode="auto">
          <a:xfrm>
            <a:off x="2479675" y="2946400"/>
            <a:ext cx="857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9" name="Line 64"/>
          <p:cNvSpPr>
            <a:spLocks noChangeShapeType="1"/>
          </p:cNvSpPr>
          <p:nvPr/>
        </p:nvSpPr>
        <p:spPr bwMode="auto">
          <a:xfrm>
            <a:off x="2479675" y="3673475"/>
            <a:ext cx="857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0" name="Line 65"/>
          <p:cNvSpPr>
            <a:spLocks noChangeShapeType="1"/>
          </p:cNvSpPr>
          <p:nvPr/>
        </p:nvSpPr>
        <p:spPr bwMode="auto">
          <a:xfrm>
            <a:off x="2479675" y="4403725"/>
            <a:ext cx="857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1" name="Line 70"/>
          <p:cNvSpPr>
            <a:spLocks noChangeShapeType="1"/>
          </p:cNvSpPr>
          <p:nvPr/>
        </p:nvSpPr>
        <p:spPr bwMode="auto">
          <a:xfrm flipV="1">
            <a:off x="2855913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2" name="Line 71"/>
          <p:cNvSpPr>
            <a:spLocks noChangeShapeType="1"/>
          </p:cNvSpPr>
          <p:nvPr/>
        </p:nvSpPr>
        <p:spPr bwMode="auto">
          <a:xfrm flipV="1">
            <a:off x="3238500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3" name="Line 72"/>
          <p:cNvSpPr>
            <a:spLocks noChangeShapeType="1"/>
          </p:cNvSpPr>
          <p:nvPr/>
        </p:nvSpPr>
        <p:spPr bwMode="auto">
          <a:xfrm flipV="1">
            <a:off x="3606800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4" name="Line 73"/>
          <p:cNvSpPr>
            <a:spLocks noChangeShapeType="1"/>
          </p:cNvSpPr>
          <p:nvPr/>
        </p:nvSpPr>
        <p:spPr bwMode="auto">
          <a:xfrm flipV="1">
            <a:off x="4000500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5" name="Line 74"/>
          <p:cNvSpPr>
            <a:spLocks noChangeShapeType="1"/>
          </p:cNvSpPr>
          <p:nvPr/>
        </p:nvSpPr>
        <p:spPr bwMode="auto">
          <a:xfrm flipV="1">
            <a:off x="4356100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6" name="Line 75"/>
          <p:cNvSpPr>
            <a:spLocks noChangeShapeType="1"/>
          </p:cNvSpPr>
          <p:nvPr/>
        </p:nvSpPr>
        <p:spPr bwMode="auto">
          <a:xfrm flipV="1">
            <a:off x="4752975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7" name="Line 76"/>
          <p:cNvSpPr>
            <a:spLocks noChangeShapeType="1"/>
          </p:cNvSpPr>
          <p:nvPr/>
        </p:nvSpPr>
        <p:spPr bwMode="auto">
          <a:xfrm flipV="1">
            <a:off x="5126038" y="4662488"/>
            <a:ext cx="0" cy="873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8" name="Line 77"/>
          <p:cNvSpPr>
            <a:spLocks noChangeShapeType="1"/>
          </p:cNvSpPr>
          <p:nvPr/>
        </p:nvSpPr>
        <p:spPr bwMode="auto">
          <a:xfrm flipV="1">
            <a:off x="5521325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29" name="Line 78"/>
          <p:cNvSpPr>
            <a:spLocks noChangeShapeType="1"/>
          </p:cNvSpPr>
          <p:nvPr/>
        </p:nvSpPr>
        <p:spPr bwMode="auto">
          <a:xfrm flipV="1">
            <a:off x="5865813" y="4662488"/>
            <a:ext cx="0" cy="873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0" name="Line 79"/>
          <p:cNvSpPr>
            <a:spLocks noChangeShapeType="1"/>
          </p:cNvSpPr>
          <p:nvPr/>
        </p:nvSpPr>
        <p:spPr bwMode="auto">
          <a:xfrm flipV="1">
            <a:off x="6256338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1" name="Line 80"/>
          <p:cNvSpPr>
            <a:spLocks noChangeShapeType="1"/>
          </p:cNvSpPr>
          <p:nvPr/>
        </p:nvSpPr>
        <p:spPr bwMode="auto">
          <a:xfrm flipV="1">
            <a:off x="6605588" y="4662488"/>
            <a:ext cx="0" cy="873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2" name="Line 81"/>
          <p:cNvSpPr>
            <a:spLocks noChangeShapeType="1"/>
          </p:cNvSpPr>
          <p:nvPr/>
        </p:nvSpPr>
        <p:spPr bwMode="auto">
          <a:xfrm flipV="1">
            <a:off x="7004050" y="4575175"/>
            <a:ext cx="0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3" name="Rectangle 83"/>
          <p:cNvSpPr>
            <a:spLocks noChangeArrowheads="1"/>
          </p:cNvSpPr>
          <p:nvPr/>
        </p:nvSpPr>
        <p:spPr bwMode="auto">
          <a:xfrm>
            <a:off x="2470150" y="1687513"/>
            <a:ext cx="4727575" cy="30622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34" name="Rectangle 44"/>
          <p:cNvSpPr>
            <a:spLocks noChangeArrowheads="1"/>
          </p:cNvSpPr>
          <p:nvPr/>
        </p:nvSpPr>
        <p:spPr bwMode="auto">
          <a:xfrm>
            <a:off x="2487613" y="2971800"/>
            <a:ext cx="103187" cy="103188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35" name="Rectangle 26"/>
          <p:cNvSpPr>
            <a:spLocks noChangeArrowheads="1"/>
          </p:cNvSpPr>
          <p:nvPr/>
        </p:nvSpPr>
        <p:spPr bwMode="auto">
          <a:xfrm>
            <a:off x="6200775" y="4460875"/>
            <a:ext cx="103188" cy="103188"/>
          </a:xfrm>
          <a:prstGeom prst="rect">
            <a:avLst/>
          </a:prstGeom>
          <a:solidFill>
            <a:srgbClr val="9C4B7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36" name="Freeform 15"/>
          <p:cNvSpPr>
            <a:spLocks/>
          </p:cNvSpPr>
          <p:nvPr/>
        </p:nvSpPr>
        <p:spPr bwMode="auto">
          <a:xfrm>
            <a:off x="2489200" y="1897063"/>
            <a:ext cx="4521200" cy="2767012"/>
          </a:xfrm>
          <a:custGeom>
            <a:avLst/>
            <a:gdLst>
              <a:gd name="T0" fmla="*/ 2147483647 w 2848"/>
              <a:gd name="T1" fmla="*/ 2147483647 h 1744"/>
              <a:gd name="T2" fmla="*/ 2147483647 w 2848"/>
              <a:gd name="T3" fmla="*/ 2147483647 h 1744"/>
              <a:gd name="T4" fmla="*/ 2147483647 w 2848"/>
              <a:gd name="T5" fmla="*/ 2147483647 h 1744"/>
              <a:gd name="T6" fmla="*/ 2147483647 w 2848"/>
              <a:gd name="T7" fmla="*/ 2147483647 h 1744"/>
              <a:gd name="T8" fmla="*/ 2147483647 w 2848"/>
              <a:gd name="T9" fmla="*/ 2147483647 h 1744"/>
              <a:gd name="T10" fmla="*/ 2147483647 w 2848"/>
              <a:gd name="T11" fmla="*/ 2147483647 h 1744"/>
              <a:gd name="T12" fmla="*/ 2147483647 w 2848"/>
              <a:gd name="T13" fmla="*/ 2147483647 h 1744"/>
              <a:gd name="T14" fmla="*/ 2147483647 w 2848"/>
              <a:gd name="T15" fmla="*/ 0 h 1744"/>
              <a:gd name="T16" fmla="*/ 2147483647 w 2848"/>
              <a:gd name="T17" fmla="*/ 0 h 1744"/>
              <a:gd name="T18" fmla="*/ 2147483647 w 2848"/>
              <a:gd name="T19" fmla="*/ 2147483647 h 1744"/>
              <a:gd name="T20" fmla="*/ 2147483647 w 2848"/>
              <a:gd name="T21" fmla="*/ 2147483647 h 1744"/>
              <a:gd name="T22" fmla="*/ 0 w 2848"/>
              <a:gd name="T23" fmla="*/ 2147483647 h 17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48"/>
              <a:gd name="T37" fmla="*/ 0 h 1744"/>
              <a:gd name="T38" fmla="*/ 2848 w 2848"/>
              <a:gd name="T39" fmla="*/ 1744 h 174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48" h="1744">
                <a:moveTo>
                  <a:pt x="2848" y="1684"/>
                </a:moveTo>
                <a:lnTo>
                  <a:pt x="2372" y="1648"/>
                </a:lnTo>
                <a:lnTo>
                  <a:pt x="1888" y="1500"/>
                </a:lnTo>
                <a:lnTo>
                  <a:pt x="1412" y="1280"/>
                </a:lnTo>
                <a:lnTo>
                  <a:pt x="1168" y="988"/>
                </a:lnTo>
                <a:lnTo>
                  <a:pt x="952" y="876"/>
                </a:lnTo>
                <a:lnTo>
                  <a:pt x="696" y="232"/>
                </a:lnTo>
                <a:lnTo>
                  <a:pt x="460" y="0"/>
                </a:lnTo>
                <a:lnTo>
                  <a:pt x="224" y="0"/>
                </a:lnTo>
                <a:lnTo>
                  <a:pt x="96" y="320"/>
                </a:lnTo>
                <a:lnTo>
                  <a:pt x="36" y="716"/>
                </a:lnTo>
                <a:lnTo>
                  <a:pt x="0" y="1744"/>
                </a:lnTo>
              </a:path>
            </a:pathLst>
          </a:custGeom>
          <a:noFill/>
          <a:ln w="38100">
            <a:solidFill>
              <a:srgbClr val="9C4B7B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7" name="Freeform 16"/>
          <p:cNvSpPr>
            <a:spLocks/>
          </p:cNvSpPr>
          <p:nvPr/>
        </p:nvSpPr>
        <p:spPr bwMode="auto">
          <a:xfrm>
            <a:off x="2489200" y="2201863"/>
            <a:ext cx="4514850" cy="2316162"/>
          </a:xfrm>
          <a:custGeom>
            <a:avLst/>
            <a:gdLst>
              <a:gd name="T0" fmla="*/ 2147483647 w 2844"/>
              <a:gd name="T1" fmla="*/ 2147483647 h 1460"/>
              <a:gd name="T2" fmla="*/ 2147483647 w 2844"/>
              <a:gd name="T3" fmla="*/ 2147483647 h 1460"/>
              <a:gd name="T4" fmla="*/ 2147483647 w 2844"/>
              <a:gd name="T5" fmla="*/ 2147483647 h 1460"/>
              <a:gd name="T6" fmla="*/ 2147483647 w 2844"/>
              <a:gd name="T7" fmla="*/ 2147483647 h 1460"/>
              <a:gd name="T8" fmla="*/ 2147483647 w 2844"/>
              <a:gd name="T9" fmla="*/ 2147483647 h 1460"/>
              <a:gd name="T10" fmla="*/ 2147483647 w 2844"/>
              <a:gd name="T11" fmla="*/ 2147483647 h 1460"/>
              <a:gd name="T12" fmla="*/ 2147483647 w 2844"/>
              <a:gd name="T13" fmla="*/ 2147483647 h 1460"/>
              <a:gd name="T14" fmla="*/ 2147483647 w 2844"/>
              <a:gd name="T15" fmla="*/ 2147483647 h 1460"/>
              <a:gd name="T16" fmla="*/ 2147483647 w 2844"/>
              <a:gd name="T17" fmla="*/ 2147483647 h 1460"/>
              <a:gd name="T18" fmla="*/ 2147483647 w 2844"/>
              <a:gd name="T19" fmla="*/ 0 h 1460"/>
              <a:gd name="T20" fmla="*/ 2147483647 w 2844"/>
              <a:gd name="T21" fmla="*/ 2147483647 h 1460"/>
              <a:gd name="T22" fmla="*/ 0 w 2844"/>
              <a:gd name="T23" fmla="*/ 2147483647 h 14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44"/>
              <a:gd name="T37" fmla="*/ 0 h 1460"/>
              <a:gd name="T38" fmla="*/ 2844 w 2844"/>
              <a:gd name="T39" fmla="*/ 1460 h 14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44" h="1460">
                <a:moveTo>
                  <a:pt x="2844" y="1452"/>
                </a:moveTo>
                <a:lnTo>
                  <a:pt x="2364" y="1452"/>
                </a:lnTo>
                <a:lnTo>
                  <a:pt x="1896" y="1440"/>
                </a:lnTo>
                <a:lnTo>
                  <a:pt x="1408" y="1328"/>
                </a:lnTo>
                <a:lnTo>
                  <a:pt x="1164" y="1172"/>
                </a:lnTo>
                <a:lnTo>
                  <a:pt x="948" y="1052"/>
                </a:lnTo>
                <a:lnTo>
                  <a:pt x="700" y="788"/>
                </a:lnTo>
                <a:lnTo>
                  <a:pt x="468" y="620"/>
                </a:lnTo>
                <a:lnTo>
                  <a:pt x="220" y="80"/>
                </a:lnTo>
                <a:lnTo>
                  <a:pt x="96" y="0"/>
                </a:lnTo>
                <a:lnTo>
                  <a:pt x="36" y="108"/>
                </a:lnTo>
                <a:lnTo>
                  <a:pt x="0" y="1460"/>
                </a:lnTo>
              </a:path>
            </a:pathLst>
          </a:custGeom>
          <a:noFill/>
          <a:ln w="38100">
            <a:solidFill>
              <a:srgbClr val="FEDF18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38" name="Rectangle 20"/>
          <p:cNvSpPr>
            <a:spLocks noChangeArrowheads="1"/>
          </p:cNvSpPr>
          <p:nvPr/>
        </p:nvSpPr>
        <p:spPr bwMode="auto">
          <a:xfrm>
            <a:off x="2803525" y="1843088"/>
            <a:ext cx="103188" cy="103187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39" name="Rectangle 21"/>
          <p:cNvSpPr>
            <a:spLocks noChangeArrowheads="1"/>
          </p:cNvSpPr>
          <p:nvPr/>
        </p:nvSpPr>
        <p:spPr bwMode="auto">
          <a:xfrm>
            <a:off x="3554413" y="2214563"/>
            <a:ext cx="103187" cy="103187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0" name="Rectangle 22"/>
          <p:cNvSpPr>
            <a:spLocks noChangeArrowheads="1"/>
          </p:cNvSpPr>
          <p:nvPr/>
        </p:nvSpPr>
        <p:spPr bwMode="auto">
          <a:xfrm>
            <a:off x="3948113" y="3219450"/>
            <a:ext cx="103187" cy="101600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1" name="Rectangle 23"/>
          <p:cNvSpPr>
            <a:spLocks noChangeArrowheads="1"/>
          </p:cNvSpPr>
          <p:nvPr/>
        </p:nvSpPr>
        <p:spPr bwMode="auto">
          <a:xfrm>
            <a:off x="4303713" y="3422650"/>
            <a:ext cx="103187" cy="103188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2" name="Rectangle 24"/>
          <p:cNvSpPr>
            <a:spLocks noChangeArrowheads="1"/>
          </p:cNvSpPr>
          <p:nvPr/>
        </p:nvSpPr>
        <p:spPr bwMode="auto">
          <a:xfrm>
            <a:off x="4702175" y="3870325"/>
            <a:ext cx="103188" cy="103188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3" name="Rectangle 25"/>
          <p:cNvSpPr>
            <a:spLocks noChangeArrowheads="1"/>
          </p:cNvSpPr>
          <p:nvPr/>
        </p:nvSpPr>
        <p:spPr bwMode="auto">
          <a:xfrm>
            <a:off x="5470525" y="4227513"/>
            <a:ext cx="103188" cy="103187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4" name="Rectangle 27"/>
          <p:cNvSpPr>
            <a:spLocks noChangeArrowheads="1"/>
          </p:cNvSpPr>
          <p:nvPr/>
        </p:nvSpPr>
        <p:spPr bwMode="auto">
          <a:xfrm>
            <a:off x="6953250" y="4522788"/>
            <a:ext cx="103188" cy="103187"/>
          </a:xfrm>
          <a:prstGeom prst="rect">
            <a:avLst/>
          </a:prstGeom>
          <a:solidFill>
            <a:srgbClr val="9C4B7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5" name="AutoShape 28"/>
          <p:cNvSpPr>
            <a:spLocks noChangeArrowheads="1"/>
          </p:cNvSpPr>
          <p:nvPr/>
        </p:nvSpPr>
        <p:spPr bwMode="auto">
          <a:xfrm>
            <a:off x="2787650" y="2262188"/>
            <a:ext cx="138113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6" name="AutoShape 29"/>
          <p:cNvSpPr>
            <a:spLocks noChangeArrowheads="1"/>
          </p:cNvSpPr>
          <p:nvPr/>
        </p:nvSpPr>
        <p:spPr bwMode="auto">
          <a:xfrm>
            <a:off x="3168650" y="3109913"/>
            <a:ext cx="138113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7" name="AutoShape 30"/>
          <p:cNvSpPr>
            <a:spLocks noChangeArrowheads="1"/>
          </p:cNvSpPr>
          <p:nvPr/>
        </p:nvSpPr>
        <p:spPr bwMode="auto">
          <a:xfrm>
            <a:off x="3536950" y="3379788"/>
            <a:ext cx="138113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8" name="AutoShape 31"/>
          <p:cNvSpPr>
            <a:spLocks noChangeArrowheads="1"/>
          </p:cNvSpPr>
          <p:nvPr/>
        </p:nvSpPr>
        <p:spPr bwMode="auto">
          <a:xfrm>
            <a:off x="3930650" y="3779838"/>
            <a:ext cx="138113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49" name="AutoShape 32"/>
          <p:cNvSpPr>
            <a:spLocks noChangeArrowheads="1"/>
          </p:cNvSpPr>
          <p:nvPr/>
        </p:nvSpPr>
        <p:spPr bwMode="auto">
          <a:xfrm>
            <a:off x="4286250" y="3975100"/>
            <a:ext cx="138113" cy="119063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0" name="AutoShape 33"/>
          <p:cNvSpPr>
            <a:spLocks noChangeArrowheads="1"/>
          </p:cNvSpPr>
          <p:nvPr/>
        </p:nvSpPr>
        <p:spPr bwMode="auto">
          <a:xfrm>
            <a:off x="4684713" y="4232275"/>
            <a:ext cx="138112" cy="119063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1" name="AutoShape 34"/>
          <p:cNvSpPr>
            <a:spLocks noChangeArrowheads="1"/>
          </p:cNvSpPr>
          <p:nvPr/>
        </p:nvSpPr>
        <p:spPr bwMode="auto">
          <a:xfrm>
            <a:off x="5453063" y="4403725"/>
            <a:ext cx="138112" cy="119063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2" name="AutoShape 35"/>
          <p:cNvSpPr>
            <a:spLocks noChangeArrowheads="1"/>
          </p:cNvSpPr>
          <p:nvPr/>
        </p:nvSpPr>
        <p:spPr bwMode="auto">
          <a:xfrm>
            <a:off x="6183313" y="4445000"/>
            <a:ext cx="138112" cy="119063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3" name="AutoShape 36"/>
          <p:cNvSpPr>
            <a:spLocks noChangeArrowheads="1"/>
          </p:cNvSpPr>
          <p:nvPr/>
        </p:nvSpPr>
        <p:spPr bwMode="auto">
          <a:xfrm>
            <a:off x="6935788" y="4506913"/>
            <a:ext cx="138112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4" name="AutoShape 37"/>
          <p:cNvSpPr>
            <a:spLocks noChangeArrowheads="1"/>
          </p:cNvSpPr>
          <p:nvPr/>
        </p:nvSpPr>
        <p:spPr bwMode="auto">
          <a:xfrm>
            <a:off x="2578100" y="2138363"/>
            <a:ext cx="138113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5" name="AutoShape 41"/>
          <p:cNvSpPr>
            <a:spLocks noChangeArrowheads="1"/>
          </p:cNvSpPr>
          <p:nvPr/>
        </p:nvSpPr>
        <p:spPr bwMode="auto">
          <a:xfrm>
            <a:off x="2430463" y="4437063"/>
            <a:ext cx="138112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6" name="Rectangle 43"/>
          <p:cNvSpPr>
            <a:spLocks noChangeArrowheads="1"/>
          </p:cNvSpPr>
          <p:nvPr/>
        </p:nvSpPr>
        <p:spPr bwMode="auto">
          <a:xfrm>
            <a:off x="2582863" y="2357438"/>
            <a:ext cx="103187" cy="103187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7" name="Rectangle 45"/>
          <p:cNvSpPr>
            <a:spLocks noChangeArrowheads="1"/>
          </p:cNvSpPr>
          <p:nvPr/>
        </p:nvSpPr>
        <p:spPr bwMode="auto">
          <a:xfrm>
            <a:off x="2449513" y="4594225"/>
            <a:ext cx="103187" cy="103188"/>
          </a:xfrm>
          <a:prstGeom prst="rect">
            <a:avLst/>
          </a:prstGeom>
          <a:solidFill>
            <a:srgbClr val="9C4B7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8" name="AutoShape 39"/>
          <p:cNvSpPr>
            <a:spLocks noChangeArrowheads="1"/>
          </p:cNvSpPr>
          <p:nvPr/>
        </p:nvSpPr>
        <p:spPr bwMode="auto">
          <a:xfrm>
            <a:off x="2487613" y="2300288"/>
            <a:ext cx="138112" cy="119062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59" name="Rectangle 57"/>
          <p:cNvSpPr>
            <a:spLocks noChangeArrowheads="1"/>
          </p:cNvSpPr>
          <p:nvPr/>
        </p:nvSpPr>
        <p:spPr bwMode="auto">
          <a:xfrm>
            <a:off x="3186113" y="1854200"/>
            <a:ext cx="103187" cy="103188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60" name="Text Box 85"/>
          <p:cNvSpPr txBox="1">
            <a:spLocks noChangeArrowheads="1"/>
          </p:cNvSpPr>
          <p:nvPr/>
        </p:nvSpPr>
        <p:spPr bwMode="auto">
          <a:xfrm>
            <a:off x="1890713" y="1685925"/>
            <a:ext cx="527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1.00</a:t>
            </a:r>
          </a:p>
        </p:txBody>
      </p:sp>
      <p:sp>
        <p:nvSpPr>
          <p:cNvPr id="145461" name="Text Box 86"/>
          <p:cNvSpPr txBox="1">
            <a:spLocks noChangeArrowheads="1"/>
          </p:cNvSpPr>
          <p:nvPr/>
        </p:nvSpPr>
        <p:spPr bwMode="auto">
          <a:xfrm>
            <a:off x="1890713" y="2409825"/>
            <a:ext cx="527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0.95</a:t>
            </a:r>
          </a:p>
        </p:txBody>
      </p:sp>
      <p:sp>
        <p:nvSpPr>
          <p:cNvPr id="145462" name="Text Box 87"/>
          <p:cNvSpPr txBox="1">
            <a:spLocks noChangeArrowheads="1"/>
          </p:cNvSpPr>
          <p:nvPr/>
        </p:nvSpPr>
        <p:spPr bwMode="auto">
          <a:xfrm>
            <a:off x="1890713" y="3135313"/>
            <a:ext cx="527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0.90</a:t>
            </a:r>
          </a:p>
        </p:txBody>
      </p:sp>
      <p:sp>
        <p:nvSpPr>
          <p:cNvPr id="145463" name="Text Box 88"/>
          <p:cNvSpPr txBox="1">
            <a:spLocks noChangeArrowheads="1"/>
          </p:cNvSpPr>
          <p:nvPr/>
        </p:nvSpPr>
        <p:spPr bwMode="auto">
          <a:xfrm>
            <a:off x="1890713" y="3857625"/>
            <a:ext cx="527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0.85</a:t>
            </a:r>
          </a:p>
        </p:txBody>
      </p:sp>
      <p:sp>
        <p:nvSpPr>
          <p:cNvPr id="145464" name="Text Box 89"/>
          <p:cNvSpPr txBox="1">
            <a:spLocks noChangeArrowheads="1"/>
          </p:cNvSpPr>
          <p:nvPr/>
        </p:nvSpPr>
        <p:spPr bwMode="auto">
          <a:xfrm>
            <a:off x="1890713" y="4583113"/>
            <a:ext cx="527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0.80</a:t>
            </a:r>
          </a:p>
        </p:txBody>
      </p:sp>
      <p:sp>
        <p:nvSpPr>
          <p:cNvPr id="145465" name="Text Box 90"/>
          <p:cNvSpPr txBox="1">
            <a:spLocks noChangeArrowheads="1"/>
          </p:cNvSpPr>
          <p:nvPr/>
        </p:nvSpPr>
        <p:spPr bwMode="auto">
          <a:xfrm>
            <a:off x="2332038" y="4760913"/>
            <a:ext cx="2651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</a:t>
            </a:r>
          </a:p>
        </p:txBody>
      </p:sp>
      <p:sp>
        <p:nvSpPr>
          <p:cNvPr id="145466" name="Text Box 91"/>
          <p:cNvSpPr txBox="1">
            <a:spLocks noChangeArrowheads="1"/>
          </p:cNvSpPr>
          <p:nvPr/>
        </p:nvSpPr>
        <p:spPr bwMode="auto">
          <a:xfrm>
            <a:off x="2681288" y="4760913"/>
            <a:ext cx="3508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60</a:t>
            </a:r>
          </a:p>
        </p:txBody>
      </p:sp>
      <p:sp>
        <p:nvSpPr>
          <p:cNvPr id="145467" name="Text Box 92"/>
          <p:cNvSpPr txBox="1">
            <a:spLocks noChangeArrowheads="1"/>
          </p:cNvSpPr>
          <p:nvPr/>
        </p:nvSpPr>
        <p:spPr bwMode="auto">
          <a:xfrm>
            <a:off x="3021013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120</a:t>
            </a:r>
          </a:p>
        </p:txBody>
      </p:sp>
      <p:sp>
        <p:nvSpPr>
          <p:cNvPr id="145468" name="Text Box 93"/>
          <p:cNvSpPr txBox="1">
            <a:spLocks noChangeArrowheads="1"/>
          </p:cNvSpPr>
          <p:nvPr/>
        </p:nvSpPr>
        <p:spPr bwMode="auto">
          <a:xfrm>
            <a:off x="3389313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180</a:t>
            </a:r>
          </a:p>
        </p:txBody>
      </p:sp>
      <p:sp>
        <p:nvSpPr>
          <p:cNvPr id="145469" name="Text Box 94"/>
          <p:cNvSpPr txBox="1">
            <a:spLocks noChangeArrowheads="1"/>
          </p:cNvSpPr>
          <p:nvPr/>
        </p:nvSpPr>
        <p:spPr bwMode="auto">
          <a:xfrm>
            <a:off x="3787775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240</a:t>
            </a:r>
          </a:p>
        </p:txBody>
      </p:sp>
      <p:sp>
        <p:nvSpPr>
          <p:cNvPr id="145470" name="Text Box 95"/>
          <p:cNvSpPr txBox="1">
            <a:spLocks noChangeArrowheads="1"/>
          </p:cNvSpPr>
          <p:nvPr/>
        </p:nvSpPr>
        <p:spPr bwMode="auto">
          <a:xfrm>
            <a:off x="4138613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300</a:t>
            </a:r>
          </a:p>
        </p:txBody>
      </p:sp>
      <p:sp>
        <p:nvSpPr>
          <p:cNvPr id="145471" name="Text Box 96"/>
          <p:cNvSpPr txBox="1">
            <a:spLocks noChangeArrowheads="1"/>
          </p:cNvSpPr>
          <p:nvPr/>
        </p:nvSpPr>
        <p:spPr bwMode="auto">
          <a:xfrm>
            <a:off x="4537075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360</a:t>
            </a:r>
          </a:p>
        </p:txBody>
      </p:sp>
      <p:sp>
        <p:nvSpPr>
          <p:cNvPr id="145472" name="Text Box 97"/>
          <p:cNvSpPr txBox="1">
            <a:spLocks noChangeArrowheads="1"/>
          </p:cNvSpPr>
          <p:nvPr/>
        </p:nvSpPr>
        <p:spPr bwMode="auto">
          <a:xfrm>
            <a:off x="5305425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480</a:t>
            </a:r>
          </a:p>
        </p:txBody>
      </p:sp>
      <p:sp>
        <p:nvSpPr>
          <p:cNvPr id="145473" name="Text Box 98"/>
          <p:cNvSpPr txBox="1">
            <a:spLocks noChangeArrowheads="1"/>
          </p:cNvSpPr>
          <p:nvPr/>
        </p:nvSpPr>
        <p:spPr bwMode="auto">
          <a:xfrm>
            <a:off x="6043613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600</a:t>
            </a:r>
          </a:p>
        </p:txBody>
      </p:sp>
      <p:sp>
        <p:nvSpPr>
          <p:cNvPr id="145474" name="Text Box 99"/>
          <p:cNvSpPr txBox="1">
            <a:spLocks noChangeArrowheads="1"/>
          </p:cNvSpPr>
          <p:nvPr/>
        </p:nvSpPr>
        <p:spPr bwMode="auto">
          <a:xfrm>
            <a:off x="6764338" y="4760913"/>
            <a:ext cx="4349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 wrap="none"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720</a:t>
            </a:r>
          </a:p>
        </p:txBody>
      </p:sp>
      <p:sp>
        <p:nvSpPr>
          <p:cNvPr id="145475" name="Text Box 100"/>
          <p:cNvSpPr txBox="1">
            <a:spLocks noChangeArrowheads="1"/>
          </p:cNvSpPr>
          <p:nvPr/>
        </p:nvSpPr>
        <p:spPr bwMode="auto">
          <a:xfrm>
            <a:off x="4191000" y="5062538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Time (min)</a:t>
            </a:r>
          </a:p>
        </p:txBody>
      </p:sp>
      <p:sp>
        <p:nvSpPr>
          <p:cNvPr id="145476" name="Text Box 101"/>
          <p:cNvSpPr txBox="1">
            <a:spLocks noChangeArrowheads="1"/>
          </p:cNvSpPr>
          <p:nvPr/>
        </p:nvSpPr>
        <p:spPr bwMode="auto">
          <a:xfrm rot="-5400000">
            <a:off x="250032" y="3050381"/>
            <a:ext cx="290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53002F"/>
            </a:prstShdw>
          </a:effectLst>
        </p:spPr>
        <p:txBody>
          <a:bodyPr>
            <a:spAutoFit/>
          </a:bodyPr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Mean increase (1) in FEV</a:t>
            </a:r>
            <a:r>
              <a:rPr lang="en-US" sz="1400" baseline="-25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</a:t>
            </a:r>
          </a:p>
        </p:txBody>
      </p:sp>
      <p:sp>
        <p:nvSpPr>
          <p:cNvPr id="145477" name="Rectangle 109"/>
          <p:cNvSpPr>
            <a:spLocks noChangeArrowheads="1"/>
          </p:cNvSpPr>
          <p:nvPr/>
        </p:nvSpPr>
        <p:spPr bwMode="auto">
          <a:xfrm>
            <a:off x="2667000" y="5745163"/>
            <a:ext cx="103188" cy="100012"/>
          </a:xfrm>
          <a:prstGeom prst="rect">
            <a:avLst/>
          </a:prstGeom>
          <a:solidFill>
            <a:srgbClr val="9C4B7B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>
                <a:srgbClr val="FFFFFF"/>
              </a:buClr>
              <a:buFont typeface="Arial" pitchFamily="34" charset="0"/>
              <a:buNone/>
            </a:pPr>
            <a:endParaRPr lang="en-US" sz="1600" b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78" name="AutoShape 131"/>
          <p:cNvSpPr>
            <a:spLocks noChangeArrowheads="1"/>
          </p:cNvSpPr>
          <p:nvPr/>
        </p:nvSpPr>
        <p:spPr bwMode="auto">
          <a:xfrm>
            <a:off x="5713413" y="5713413"/>
            <a:ext cx="115887" cy="163512"/>
          </a:xfrm>
          <a:prstGeom prst="diamond">
            <a:avLst/>
          </a:prstGeom>
          <a:solidFill>
            <a:srgbClr val="81BDE4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buClr>
                <a:srgbClr val="FFFFFF"/>
              </a:buClr>
              <a:buFont typeface="Arial" pitchFamily="34" charset="0"/>
              <a:buNone/>
            </a:pPr>
            <a:endParaRPr lang="en-US" sz="14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79" name="AutoShape 140"/>
          <p:cNvSpPr>
            <a:spLocks noChangeArrowheads="1"/>
          </p:cNvSpPr>
          <p:nvPr/>
        </p:nvSpPr>
        <p:spPr bwMode="auto">
          <a:xfrm>
            <a:off x="4184650" y="5749925"/>
            <a:ext cx="138113" cy="115888"/>
          </a:xfrm>
          <a:prstGeom prst="triangle">
            <a:avLst>
              <a:gd name="adj" fmla="val 50000"/>
            </a:avLst>
          </a:prstGeom>
          <a:solidFill>
            <a:srgbClr val="FEDF1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0" name="Freeform 17"/>
          <p:cNvSpPr>
            <a:spLocks/>
          </p:cNvSpPr>
          <p:nvPr/>
        </p:nvSpPr>
        <p:spPr bwMode="auto">
          <a:xfrm>
            <a:off x="2552700" y="4219575"/>
            <a:ext cx="4451350" cy="444500"/>
          </a:xfrm>
          <a:custGeom>
            <a:avLst/>
            <a:gdLst>
              <a:gd name="T0" fmla="*/ 2147483647 w 2804"/>
              <a:gd name="T1" fmla="*/ 2147483647 h 280"/>
              <a:gd name="T2" fmla="*/ 2147483647 w 2804"/>
              <a:gd name="T3" fmla="*/ 2147483647 h 280"/>
              <a:gd name="T4" fmla="*/ 2147483647 w 2804"/>
              <a:gd name="T5" fmla="*/ 2147483647 h 280"/>
              <a:gd name="T6" fmla="*/ 2147483647 w 2804"/>
              <a:gd name="T7" fmla="*/ 2147483647 h 280"/>
              <a:gd name="T8" fmla="*/ 2147483647 w 2804"/>
              <a:gd name="T9" fmla="*/ 2147483647 h 280"/>
              <a:gd name="T10" fmla="*/ 2147483647 w 2804"/>
              <a:gd name="T11" fmla="*/ 2147483647 h 280"/>
              <a:gd name="T12" fmla="*/ 2147483647 w 2804"/>
              <a:gd name="T13" fmla="*/ 0 h 280"/>
              <a:gd name="T14" fmla="*/ 2147483647 w 2804"/>
              <a:gd name="T15" fmla="*/ 2147483647 h 280"/>
              <a:gd name="T16" fmla="*/ 2147483647 w 2804"/>
              <a:gd name="T17" fmla="*/ 2147483647 h 280"/>
              <a:gd name="T18" fmla="*/ 2147483647 w 2804"/>
              <a:gd name="T19" fmla="*/ 2147483647 h 280"/>
              <a:gd name="T20" fmla="*/ 0 w 2804"/>
              <a:gd name="T21" fmla="*/ 2147483647 h 2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04"/>
              <a:gd name="T34" fmla="*/ 0 h 280"/>
              <a:gd name="T35" fmla="*/ 2804 w 2804"/>
              <a:gd name="T36" fmla="*/ 280 h 28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04" h="280">
                <a:moveTo>
                  <a:pt x="2804" y="256"/>
                </a:moveTo>
                <a:lnTo>
                  <a:pt x="2332" y="188"/>
                </a:lnTo>
                <a:lnTo>
                  <a:pt x="1852" y="224"/>
                </a:lnTo>
                <a:lnTo>
                  <a:pt x="1376" y="124"/>
                </a:lnTo>
                <a:lnTo>
                  <a:pt x="1140" y="172"/>
                </a:lnTo>
                <a:lnTo>
                  <a:pt x="908" y="224"/>
                </a:lnTo>
                <a:lnTo>
                  <a:pt x="660" y="0"/>
                </a:lnTo>
                <a:lnTo>
                  <a:pt x="424" y="152"/>
                </a:lnTo>
                <a:lnTo>
                  <a:pt x="192" y="8"/>
                </a:lnTo>
                <a:lnTo>
                  <a:pt x="64" y="116"/>
                </a:lnTo>
                <a:lnTo>
                  <a:pt x="0" y="280"/>
                </a:lnTo>
              </a:path>
            </a:pathLst>
          </a:custGeom>
          <a:noFill/>
          <a:ln w="38100">
            <a:solidFill>
              <a:srgbClr val="81BDE4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81" name="AutoShape 46"/>
          <p:cNvSpPr>
            <a:spLocks noChangeArrowheads="1"/>
          </p:cNvSpPr>
          <p:nvPr/>
        </p:nvSpPr>
        <p:spPr bwMode="auto">
          <a:xfrm>
            <a:off x="2800350" y="4156075"/>
            <a:ext cx="112713" cy="166688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2" name="AutoShape 47"/>
          <p:cNvSpPr>
            <a:spLocks noChangeArrowheads="1"/>
          </p:cNvSpPr>
          <p:nvPr/>
        </p:nvSpPr>
        <p:spPr bwMode="auto">
          <a:xfrm>
            <a:off x="2597150" y="4332288"/>
            <a:ext cx="112713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3" name="AutoShape 48"/>
          <p:cNvSpPr>
            <a:spLocks noChangeArrowheads="1"/>
          </p:cNvSpPr>
          <p:nvPr/>
        </p:nvSpPr>
        <p:spPr bwMode="auto">
          <a:xfrm>
            <a:off x="2501900" y="4570413"/>
            <a:ext cx="112713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4" name="AutoShape 49"/>
          <p:cNvSpPr>
            <a:spLocks noChangeArrowheads="1"/>
          </p:cNvSpPr>
          <p:nvPr/>
        </p:nvSpPr>
        <p:spPr bwMode="auto">
          <a:xfrm>
            <a:off x="3181350" y="4375150"/>
            <a:ext cx="112713" cy="166688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5" name="AutoShape 50"/>
          <p:cNvSpPr>
            <a:spLocks noChangeArrowheads="1"/>
          </p:cNvSpPr>
          <p:nvPr/>
        </p:nvSpPr>
        <p:spPr bwMode="auto">
          <a:xfrm>
            <a:off x="3549650" y="4151313"/>
            <a:ext cx="112713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6" name="AutoShape 51"/>
          <p:cNvSpPr>
            <a:spLocks noChangeArrowheads="1"/>
          </p:cNvSpPr>
          <p:nvPr/>
        </p:nvSpPr>
        <p:spPr bwMode="auto">
          <a:xfrm>
            <a:off x="3943350" y="4484688"/>
            <a:ext cx="112713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7" name="AutoShape 52"/>
          <p:cNvSpPr>
            <a:spLocks noChangeArrowheads="1"/>
          </p:cNvSpPr>
          <p:nvPr/>
        </p:nvSpPr>
        <p:spPr bwMode="auto">
          <a:xfrm>
            <a:off x="4298950" y="4403725"/>
            <a:ext cx="112713" cy="166688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8" name="AutoShape 53"/>
          <p:cNvSpPr>
            <a:spLocks noChangeArrowheads="1"/>
          </p:cNvSpPr>
          <p:nvPr/>
        </p:nvSpPr>
        <p:spPr bwMode="auto">
          <a:xfrm>
            <a:off x="4697413" y="4351338"/>
            <a:ext cx="112712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89" name="AutoShape 54"/>
          <p:cNvSpPr>
            <a:spLocks noChangeArrowheads="1"/>
          </p:cNvSpPr>
          <p:nvPr/>
        </p:nvSpPr>
        <p:spPr bwMode="auto">
          <a:xfrm>
            <a:off x="5465763" y="4498975"/>
            <a:ext cx="112712" cy="166688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90" name="AutoShape 55"/>
          <p:cNvSpPr>
            <a:spLocks noChangeArrowheads="1"/>
          </p:cNvSpPr>
          <p:nvPr/>
        </p:nvSpPr>
        <p:spPr bwMode="auto">
          <a:xfrm>
            <a:off x="6196013" y="4425950"/>
            <a:ext cx="112712" cy="166688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5491" name="AutoShape 56"/>
          <p:cNvSpPr>
            <a:spLocks noChangeArrowheads="1"/>
          </p:cNvSpPr>
          <p:nvPr/>
        </p:nvSpPr>
        <p:spPr bwMode="auto">
          <a:xfrm>
            <a:off x="6948488" y="4459288"/>
            <a:ext cx="112712" cy="166687"/>
          </a:xfrm>
          <a:prstGeom prst="diamond">
            <a:avLst/>
          </a:prstGeom>
          <a:solidFill>
            <a:srgbClr val="81BDE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 fontScale="70000" lnSpcReduction="20000"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Điều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trị</a:t>
            </a:r>
            <a:endParaRPr lang="en-US" sz="2800" dirty="0"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nhẹ</a:t>
            </a:r>
            <a:endParaRPr lang="en-US" sz="2600" dirty="0"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Đợt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cấp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trung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bình</a:t>
            </a:r>
            <a:endParaRPr lang="en-US" sz="2600" dirty="0">
              <a:solidFill>
                <a:srgbClr val="FFFF00"/>
              </a:solidFill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nặng</a:t>
            </a:r>
            <a:endParaRPr lang="en-US" sz="26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5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2E06-E03E-491D-9EBE-3956FECD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9940-3718-4FA6-8F67-BD67C46B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C7FD4-E75C-41AE-980D-ED07606C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2404658"/>
            <a:ext cx="9889435" cy="3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4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7953"/>
            <a:ext cx="8915397" cy="1455738"/>
          </a:xfrm>
        </p:spPr>
        <p:txBody>
          <a:bodyPr>
            <a:normAutofit fontScale="90000"/>
          </a:bodyPr>
          <a:lstStyle/>
          <a:p>
            <a:pPr>
              <a:buClr>
                <a:srgbClr val="FFFFFF"/>
              </a:buClr>
            </a:pP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Phân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tích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gộp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hiệu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quả:Corticosteroids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toàn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thân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và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nguy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cơ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thất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bại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điều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trị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382588" y="6238875"/>
            <a:ext cx="7442200" cy="39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Reproduced with permission of Chest, from “Contemporary Management of Acute Exacerbations of COPD”, Quon BS et al, Vol 133, Copyright © 2008; permission conveyed through Copyright Clearance Center, Inc. </a:t>
            </a:r>
          </a:p>
        </p:txBody>
      </p:sp>
      <p:sp>
        <p:nvSpPr>
          <p:cNvPr id="137220" name="Line 7"/>
          <p:cNvSpPr>
            <a:spLocks noChangeShapeType="1"/>
          </p:cNvSpPr>
          <p:nvPr/>
        </p:nvSpPr>
        <p:spPr bwMode="auto">
          <a:xfrm>
            <a:off x="3554413" y="5453063"/>
            <a:ext cx="389255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1" name="Line 8"/>
          <p:cNvSpPr>
            <a:spLocks noChangeShapeType="1"/>
          </p:cNvSpPr>
          <p:nvPr/>
        </p:nvSpPr>
        <p:spPr bwMode="auto">
          <a:xfrm flipV="1">
            <a:off x="5507038" y="1550988"/>
            <a:ext cx="0" cy="38909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2" name="Line 9"/>
          <p:cNvSpPr>
            <a:spLocks noChangeShapeType="1"/>
          </p:cNvSpPr>
          <p:nvPr/>
        </p:nvSpPr>
        <p:spPr bwMode="auto">
          <a:xfrm>
            <a:off x="3802063" y="2217738"/>
            <a:ext cx="154305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3" name="Line 10"/>
          <p:cNvSpPr>
            <a:spLocks noChangeShapeType="1"/>
          </p:cNvSpPr>
          <p:nvPr/>
        </p:nvSpPr>
        <p:spPr bwMode="auto">
          <a:xfrm>
            <a:off x="3752850" y="4019550"/>
            <a:ext cx="2049463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4" name="Line 11"/>
          <p:cNvSpPr>
            <a:spLocks noChangeShapeType="1"/>
          </p:cNvSpPr>
          <p:nvPr/>
        </p:nvSpPr>
        <p:spPr bwMode="auto">
          <a:xfrm flipH="1">
            <a:off x="3690938" y="3119438"/>
            <a:ext cx="213677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5" name="Line 12"/>
          <p:cNvSpPr>
            <a:spLocks noChangeShapeType="1"/>
          </p:cNvSpPr>
          <p:nvPr/>
        </p:nvSpPr>
        <p:spPr bwMode="auto">
          <a:xfrm flipH="1">
            <a:off x="3678238" y="2662238"/>
            <a:ext cx="179070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6" name="Line 13"/>
          <p:cNvSpPr>
            <a:spLocks noChangeShapeType="1"/>
          </p:cNvSpPr>
          <p:nvPr/>
        </p:nvSpPr>
        <p:spPr bwMode="auto">
          <a:xfrm>
            <a:off x="4887913" y="3575050"/>
            <a:ext cx="61912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7" name="Line 14"/>
          <p:cNvSpPr>
            <a:spLocks noChangeShapeType="1"/>
          </p:cNvSpPr>
          <p:nvPr/>
        </p:nvSpPr>
        <p:spPr bwMode="auto">
          <a:xfrm>
            <a:off x="4752975" y="4476750"/>
            <a:ext cx="76517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28" name="AutoShape 15"/>
          <p:cNvSpPr>
            <a:spLocks noChangeArrowheads="1"/>
          </p:cNvSpPr>
          <p:nvPr/>
        </p:nvSpPr>
        <p:spPr bwMode="auto">
          <a:xfrm>
            <a:off x="4792663" y="4962525"/>
            <a:ext cx="457200" cy="174625"/>
          </a:xfrm>
          <a:prstGeom prst="diamond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29" name="Rectangle 16"/>
          <p:cNvSpPr>
            <a:spLocks noChangeArrowheads="1"/>
          </p:cNvSpPr>
          <p:nvPr/>
        </p:nvSpPr>
        <p:spPr bwMode="auto">
          <a:xfrm>
            <a:off x="5059363" y="4403725"/>
            <a:ext cx="114300" cy="15557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0" name="Rectangle 17"/>
          <p:cNvSpPr>
            <a:spLocks noChangeArrowheads="1"/>
          </p:cNvSpPr>
          <p:nvPr/>
        </p:nvSpPr>
        <p:spPr bwMode="auto">
          <a:xfrm>
            <a:off x="4727575" y="3962400"/>
            <a:ext cx="93663" cy="1079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1" name="Rectangle 18"/>
          <p:cNvSpPr>
            <a:spLocks noChangeArrowheads="1"/>
          </p:cNvSpPr>
          <p:nvPr/>
        </p:nvSpPr>
        <p:spPr bwMode="auto">
          <a:xfrm>
            <a:off x="5127625" y="3481388"/>
            <a:ext cx="161925" cy="16192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2" name="Rectangle 19"/>
          <p:cNvSpPr>
            <a:spLocks noChangeArrowheads="1"/>
          </p:cNvSpPr>
          <p:nvPr/>
        </p:nvSpPr>
        <p:spPr bwMode="auto">
          <a:xfrm>
            <a:off x="4103688" y="3054350"/>
            <a:ext cx="95250" cy="1079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3" name="Rectangle 20"/>
          <p:cNvSpPr>
            <a:spLocks noChangeArrowheads="1"/>
          </p:cNvSpPr>
          <p:nvPr/>
        </p:nvSpPr>
        <p:spPr bwMode="auto">
          <a:xfrm>
            <a:off x="3840163" y="2600325"/>
            <a:ext cx="93662" cy="1079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4" name="Rectangle 21"/>
          <p:cNvSpPr>
            <a:spLocks noChangeArrowheads="1"/>
          </p:cNvSpPr>
          <p:nvPr/>
        </p:nvSpPr>
        <p:spPr bwMode="auto">
          <a:xfrm>
            <a:off x="4516438" y="2146300"/>
            <a:ext cx="95250" cy="109538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37235" name="Line 24"/>
          <p:cNvSpPr>
            <a:spLocks noChangeShapeType="1"/>
          </p:cNvSpPr>
          <p:nvPr/>
        </p:nvSpPr>
        <p:spPr bwMode="auto">
          <a:xfrm>
            <a:off x="3656013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36" name="Line 25"/>
          <p:cNvSpPr>
            <a:spLocks noChangeShapeType="1"/>
          </p:cNvSpPr>
          <p:nvPr/>
        </p:nvSpPr>
        <p:spPr bwMode="auto">
          <a:xfrm>
            <a:off x="4951413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37" name="Line 26"/>
          <p:cNvSpPr>
            <a:spLocks noChangeShapeType="1"/>
          </p:cNvSpPr>
          <p:nvPr/>
        </p:nvSpPr>
        <p:spPr bwMode="auto">
          <a:xfrm>
            <a:off x="6075363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38" name="Line 27"/>
          <p:cNvSpPr>
            <a:spLocks noChangeShapeType="1"/>
          </p:cNvSpPr>
          <p:nvPr/>
        </p:nvSpPr>
        <p:spPr bwMode="auto">
          <a:xfrm>
            <a:off x="6827838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39" name="Line 28"/>
          <p:cNvSpPr>
            <a:spLocks noChangeShapeType="1"/>
          </p:cNvSpPr>
          <p:nvPr/>
        </p:nvSpPr>
        <p:spPr bwMode="auto">
          <a:xfrm>
            <a:off x="7370763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40" name="Text Box 29"/>
          <p:cNvSpPr txBox="1">
            <a:spLocks noChangeArrowheads="1"/>
          </p:cNvSpPr>
          <p:nvPr/>
        </p:nvSpPr>
        <p:spPr bwMode="auto">
          <a:xfrm>
            <a:off x="7051675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10</a:t>
            </a:r>
          </a:p>
        </p:txBody>
      </p:sp>
      <p:sp>
        <p:nvSpPr>
          <p:cNvPr id="137241" name="Text Box 30"/>
          <p:cNvSpPr txBox="1">
            <a:spLocks noChangeArrowheads="1"/>
          </p:cNvSpPr>
          <p:nvPr/>
        </p:nvSpPr>
        <p:spPr bwMode="auto">
          <a:xfrm>
            <a:off x="3317875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0.1</a:t>
            </a:r>
          </a:p>
        </p:txBody>
      </p:sp>
      <p:sp>
        <p:nvSpPr>
          <p:cNvPr id="137242" name="Text Box 31"/>
          <p:cNvSpPr txBox="1">
            <a:spLocks noChangeArrowheads="1"/>
          </p:cNvSpPr>
          <p:nvPr/>
        </p:nvSpPr>
        <p:spPr bwMode="auto">
          <a:xfrm>
            <a:off x="3894138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0.2</a:t>
            </a:r>
          </a:p>
        </p:txBody>
      </p:sp>
      <p:sp>
        <p:nvSpPr>
          <p:cNvPr id="137243" name="Text Box 32"/>
          <p:cNvSpPr txBox="1">
            <a:spLocks noChangeArrowheads="1"/>
          </p:cNvSpPr>
          <p:nvPr/>
        </p:nvSpPr>
        <p:spPr bwMode="auto">
          <a:xfrm>
            <a:off x="4618038" y="5426075"/>
            <a:ext cx="65881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0.5</a:t>
            </a:r>
          </a:p>
        </p:txBody>
      </p:sp>
      <p:sp>
        <p:nvSpPr>
          <p:cNvPr id="137244" name="Text Box 33"/>
          <p:cNvSpPr txBox="1">
            <a:spLocks noChangeArrowheads="1"/>
          </p:cNvSpPr>
          <p:nvPr/>
        </p:nvSpPr>
        <p:spPr bwMode="auto">
          <a:xfrm>
            <a:off x="3690938" y="5765800"/>
            <a:ext cx="3644900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Relative Risk (95% Confidence Interval)</a:t>
            </a:r>
          </a:p>
        </p:txBody>
      </p:sp>
      <p:sp>
        <p:nvSpPr>
          <p:cNvPr id="137245" name="Text Box 34"/>
          <p:cNvSpPr txBox="1">
            <a:spLocks noChangeArrowheads="1"/>
          </p:cNvSpPr>
          <p:nvPr/>
        </p:nvSpPr>
        <p:spPr bwMode="auto">
          <a:xfrm>
            <a:off x="5722938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</a:t>
            </a:r>
          </a:p>
        </p:txBody>
      </p:sp>
      <p:sp>
        <p:nvSpPr>
          <p:cNvPr id="137246" name="Text Box 35"/>
          <p:cNvSpPr txBox="1">
            <a:spLocks noChangeArrowheads="1"/>
          </p:cNvSpPr>
          <p:nvPr/>
        </p:nvSpPr>
        <p:spPr bwMode="auto">
          <a:xfrm>
            <a:off x="6496050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5</a:t>
            </a:r>
          </a:p>
        </p:txBody>
      </p:sp>
      <p:sp>
        <p:nvSpPr>
          <p:cNvPr id="137247" name="Text Box 36"/>
          <p:cNvSpPr txBox="1">
            <a:spLocks noChangeArrowheads="1"/>
          </p:cNvSpPr>
          <p:nvPr/>
        </p:nvSpPr>
        <p:spPr bwMode="auto">
          <a:xfrm>
            <a:off x="5187950" y="5426075"/>
            <a:ext cx="657225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</a:t>
            </a:r>
          </a:p>
        </p:txBody>
      </p:sp>
      <p:sp>
        <p:nvSpPr>
          <p:cNvPr id="137248" name="Text Box 37"/>
          <p:cNvSpPr txBox="1">
            <a:spLocks noChangeArrowheads="1"/>
          </p:cNvSpPr>
          <p:nvPr/>
        </p:nvSpPr>
        <p:spPr bwMode="auto">
          <a:xfrm>
            <a:off x="5513388" y="1509713"/>
            <a:ext cx="1504950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Favors Placebo</a:t>
            </a:r>
          </a:p>
        </p:txBody>
      </p:sp>
      <p:sp>
        <p:nvSpPr>
          <p:cNvPr id="137249" name="Text Box 38"/>
          <p:cNvSpPr txBox="1">
            <a:spLocks noChangeArrowheads="1"/>
          </p:cNvSpPr>
          <p:nvPr/>
        </p:nvSpPr>
        <p:spPr bwMode="auto">
          <a:xfrm>
            <a:off x="3927475" y="1509713"/>
            <a:ext cx="1504950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Favors Steroid</a:t>
            </a:r>
          </a:p>
        </p:txBody>
      </p:sp>
      <p:sp>
        <p:nvSpPr>
          <p:cNvPr id="137250" name="Text Box 39"/>
          <p:cNvSpPr txBox="1">
            <a:spLocks noChangeArrowheads="1"/>
          </p:cNvSpPr>
          <p:nvPr/>
        </p:nvSpPr>
        <p:spPr bwMode="auto">
          <a:xfrm>
            <a:off x="836613" y="4714875"/>
            <a:ext cx="3135312" cy="520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Pooled summary</a:t>
            </a:r>
            <a:b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(RR, 0.54; 95% CI, 0.41-0.71)</a:t>
            </a:r>
          </a:p>
        </p:txBody>
      </p:sp>
      <p:sp>
        <p:nvSpPr>
          <p:cNvPr id="137251" name="Text Box 40"/>
          <p:cNvSpPr txBox="1">
            <a:spLocks noChangeArrowheads="1"/>
          </p:cNvSpPr>
          <p:nvPr/>
        </p:nvSpPr>
        <p:spPr bwMode="auto">
          <a:xfrm>
            <a:off x="836613" y="2011363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Bullard et al, 1996</a:t>
            </a:r>
          </a:p>
        </p:txBody>
      </p:sp>
      <p:sp>
        <p:nvSpPr>
          <p:cNvPr id="137252" name="Text Box 41"/>
          <p:cNvSpPr txBox="1">
            <a:spLocks noChangeArrowheads="1"/>
          </p:cNvSpPr>
          <p:nvPr/>
        </p:nvSpPr>
        <p:spPr bwMode="auto">
          <a:xfrm>
            <a:off x="836613" y="2459038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Thompson et al, 1996</a:t>
            </a:r>
          </a:p>
        </p:txBody>
      </p:sp>
      <p:sp>
        <p:nvSpPr>
          <p:cNvPr id="137253" name="Text Box 42"/>
          <p:cNvSpPr txBox="1">
            <a:spLocks noChangeArrowheads="1"/>
          </p:cNvSpPr>
          <p:nvPr/>
        </p:nvSpPr>
        <p:spPr bwMode="auto">
          <a:xfrm>
            <a:off x="836613" y="2925763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Davies et al, 1999</a:t>
            </a:r>
          </a:p>
        </p:txBody>
      </p:sp>
      <p:sp>
        <p:nvSpPr>
          <p:cNvPr id="137254" name="Text Box 43"/>
          <p:cNvSpPr txBox="1">
            <a:spLocks noChangeArrowheads="1"/>
          </p:cNvSpPr>
          <p:nvPr/>
        </p:nvSpPr>
        <p:spPr bwMode="auto">
          <a:xfrm>
            <a:off x="836613" y="3379788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Niewoehner et al, 1999</a:t>
            </a:r>
          </a:p>
        </p:txBody>
      </p:sp>
      <p:sp>
        <p:nvSpPr>
          <p:cNvPr id="137255" name="Text Box 44"/>
          <p:cNvSpPr txBox="1">
            <a:spLocks noChangeArrowheads="1"/>
          </p:cNvSpPr>
          <p:nvPr/>
        </p:nvSpPr>
        <p:spPr bwMode="auto">
          <a:xfrm>
            <a:off x="836613" y="3833813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Maltais et al, 2002</a:t>
            </a:r>
          </a:p>
        </p:txBody>
      </p:sp>
      <p:sp>
        <p:nvSpPr>
          <p:cNvPr id="137256" name="Text Box 45"/>
          <p:cNvSpPr txBox="1">
            <a:spLocks noChangeArrowheads="1"/>
          </p:cNvSpPr>
          <p:nvPr/>
        </p:nvSpPr>
        <p:spPr bwMode="auto">
          <a:xfrm>
            <a:off x="836613" y="4300538"/>
            <a:ext cx="218916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4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Aaron et al, 2003</a:t>
            </a:r>
          </a:p>
        </p:txBody>
      </p:sp>
      <p:sp>
        <p:nvSpPr>
          <p:cNvPr id="137257" name="Line 46"/>
          <p:cNvSpPr>
            <a:spLocks noChangeShapeType="1"/>
          </p:cNvSpPr>
          <p:nvPr/>
        </p:nvSpPr>
        <p:spPr bwMode="auto">
          <a:xfrm>
            <a:off x="4219575" y="53308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37258" name="Slide Number Placeholder 3"/>
          <p:cNvSpPr txBox="1">
            <a:spLocks noGrp="1"/>
          </p:cNvSpPr>
          <p:nvPr/>
        </p:nvSpPr>
        <p:spPr bwMode="auto">
          <a:xfrm>
            <a:off x="7062788" y="6340475"/>
            <a:ext cx="1692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629" tIns="39315" rIns="78629" bIns="39315"/>
          <a:lstStyle/>
          <a:p>
            <a:pPr algn="r" defTabSz="785813">
              <a:spcBef>
                <a:spcPct val="50000"/>
              </a:spcBef>
              <a:buClr>
                <a:srgbClr val="FFFFFF"/>
              </a:buClr>
              <a:buSzPct val="110000"/>
              <a:buFont typeface="Arial" pitchFamily="34" charset="0"/>
              <a:buNone/>
            </a:pPr>
            <a:fld id="{11D6BF68-E08A-4866-A619-EBB8AF3B7640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algn="r" defTabSz="785813">
                <a:spcBef>
                  <a:spcPct val="50000"/>
                </a:spcBef>
                <a:buClr>
                  <a:srgbClr val="FFFFFF"/>
                </a:buClr>
                <a:buSzPct val="110000"/>
                <a:buFont typeface="Arial" pitchFamily="34" charset="0"/>
                <a:buNone/>
              </a:pPr>
              <a:t>34</a:t>
            </a:fld>
            <a:endParaRPr lang="en-US" sz="9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Corticoid </a:t>
            </a:r>
            <a:r>
              <a:rPr lang="en-US" sz="35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toàn</a:t>
            </a:r>
            <a:r>
              <a:rPr lang="en-US" sz="35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5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sz="35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5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35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5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đợt</a:t>
            </a:r>
            <a:r>
              <a:rPr lang="en-US" sz="35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5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cấp</a:t>
            </a:r>
            <a:endParaRPr lang="en-US" sz="35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710562"/>
            <a:ext cx="8153400" cy="4495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70000"/>
              <a:buFont typeface="Wingdings" pitchFamily="2" charset="2"/>
              <a:buChar char="q"/>
            </a:pPr>
            <a:r>
              <a:rPr lang="en-US" sz="2200" b="1" dirty="0" err="1">
                <a:latin typeface="Arial" pitchFamily="34" charset="0"/>
                <a:cs typeface="Arial" pitchFamily="34" charset="0"/>
              </a:rPr>
              <a:t>Khuyến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cáo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tất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cả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guideline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quốc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tế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</a:pPr>
            <a:r>
              <a:rPr lang="en-US" sz="2200" b="1" dirty="0" err="1">
                <a:latin typeface="Arial" pitchFamily="34" charset="0"/>
                <a:cs typeface="Arial" pitchFamily="34" charset="0"/>
              </a:rPr>
              <a:t>Tác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Tăng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lệ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điều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trị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thành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công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Rút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ngắn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phục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hồi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Cải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thiện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chức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năng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phổi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(FEV1)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PaO</a:t>
            </a:r>
            <a:r>
              <a:rPr lang="en-US" sz="2200" baseline="-25000" dirty="0">
                <a:latin typeface="Arial" pitchFamily="34" charset="0"/>
                <a:cs typeface="Arial" pitchFamily="34" charset="0"/>
              </a:rPr>
              <a:t>2</a:t>
            </a: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Giảm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nguy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cơ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tái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phát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sớm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Rút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ngắn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thời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gian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nằm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viện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Pct val="70000"/>
              <a:buFont typeface="Wingdings" pitchFamily="2" charset="2"/>
              <a:buChar char="q"/>
            </a:pPr>
            <a:r>
              <a:rPr lang="en-US" sz="2200" b="1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latin typeface="Arial" pitchFamily="34" charset="0"/>
                <a:cs typeface="Arial" pitchFamily="34" charset="0"/>
              </a:rPr>
              <a:t>dùng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Prednisolon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40mg/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ngày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x 5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ngày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Chứng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cứ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B)</a:t>
            </a:r>
          </a:p>
        </p:txBody>
      </p:sp>
    </p:spTree>
    <p:extLst>
      <p:ext uri="{BB962C8B-B14F-4D97-AF65-F5344CB8AC3E}">
        <p14:creationId xmlns:p14="http://schemas.microsoft.com/office/powerpoint/2010/main" val="281154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EDE-A88B-4320-9EA2-9A2E0595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74B09-DC5C-4B3F-8FA4-0FF2B6C6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566A2-F90E-46EF-A104-23DE3CF7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6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524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copd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vong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ờ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838325"/>
            <a:ext cx="8547100" cy="22288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10000"/>
              </a:lnSpc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842 BN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&gt;50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COPD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Corticoid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Corticoid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sinh (KS)</a:t>
            </a:r>
          </a:p>
          <a:p>
            <a:pPr eaLnBrk="1" hangingPunct="1">
              <a:lnSpc>
                <a:spcPct val="110000"/>
              </a:lnSpc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vong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/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2484438" y="1219200"/>
            <a:ext cx="436880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1800" dirty="0">
                <a:solidFill>
                  <a:srgbClr val="000066"/>
                </a:solidFill>
              </a:rPr>
              <a:t>       </a:t>
            </a:r>
            <a:r>
              <a:rPr lang="en-AU" sz="1800" dirty="0" err="1">
                <a:solidFill>
                  <a:srgbClr val="FF6600"/>
                </a:solidFill>
              </a:rPr>
              <a:t>Roede</a:t>
            </a:r>
            <a:r>
              <a:rPr lang="en-AU" sz="1800" dirty="0">
                <a:solidFill>
                  <a:srgbClr val="FF6600"/>
                </a:solidFill>
              </a:rPr>
              <a:t> </a:t>
            </a:r>
            <a:r>
              <a:rPr lang="en-AU" sz="1800" dirty="0" err="1">
                <a:solidFill>
                  <a:srgbClr val="FF6600"/>
                </a:solidFill>
              </a:rPr>
              <a:t>và</a:t>
            </a:r>
            <a:r>
              <a:rPr lang="en-AU" sz="1800" dirty="0">
                <a:solidFill>
                  <a:srgbClr val="FF6600"/>
                </a:solidFill>
              </a:rPr>
              <a:t> </a:t>
            </a:r>
            <a:r>
              <a:rPr lang="en-AU" sz="1800" dirty="0" err="1">
                <a:solidFill>
                  <a:srgbClr val="FF6600"/>
                </a:solidFill>
              </a:rPr>
              <a:t>cs</a:t>
            </a:r>
            <a:r>
              <a:rPr lang="en-AU" sz="1800" dirty="0">
                <a:solidFill>
                  <a:srgbClr val="FF6600"/>
                </a:solidFill>
              </a:rPr>
              <a:t> ERJ 2009;33:262</a:t>
            </a:r>
          </a:p>
        </p:txBody>
      </p:sp>
      <p:pic>
        <p:nvPicPr>
          <p:cNvPr id="503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039" y="3844787"/>
            <a:ext cx="4240137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38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5425" y="3844920"/>
            <a:ext cx="4250158" cy="301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8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457325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Phân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tích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gộp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hiệu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quả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Kháng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sinh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và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nguy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cơ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thất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bại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điều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itchFamily="34" charset="0"/>
              </a:rPr>
              <a:t>trị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377825" y="6238875"/>
            <a:ext cx="5138738" cy="24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Ram FS, et al. </a:t>
            </a:r>
            <a:r>
              <a:rPr lang="en-US" sz="1000" i="1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Cochrane Database Syst Rev</a:t>
            </a:r>
            <a:r>
              <a:rPr lang="en-US" sz="10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. 2006;CD004403. Permission requested.</a:t>
            </a:r>
          </a:p>
        </p:txBody>
      </p:sp>
      <p:sp>
        <p:nvSpPr>
          <p:cNvPr id="143364" name="Text Box 32"/>
          <p:cNvSpPr txBox="1">
            <a:spLocks noChangeArrowheads="1"/>
          </p:cNvSpPr>
          <p:nvPr/>
        </p:nvSpPr>
        <p:spPr bwMode="auto">
          <a:xfrm>
            <a:off x="6421438" y="1685925"/>
            <a:ext cx="846137" cy="46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Weight</a:t>
            </a:r>
            <a:b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(%)</a:t>
            </a:r>
          </a:p>
        </p:txBody>
      </p:sp>
      <p:sp>
        <p:nvSpPr>
          <p:cNvPr id="143365" name="Text Box 38"/>
          <p:cNvSpPr txBox="1">
            <a:spLocks noChangeArrowheads="1"/>
          </p:cNvSpPr>
          <p:nvPr/>
        </p:nvSpPr>
        <p:spPr bwMode="auto">
          <a:xfrm>
            <a:off x="7056438" y="4233863"/>
            <a:ext cx="181292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0.67 [0.56, 0.80]</a:t>
            </a:r>
          </a:p>
        </p:txBody>
      </p:sp>
      <p:sp>
        <p:nvSpPr>
          <p:cNvPr id="143366" name="Text Box 39"/>
          <p:cNvSpPr txBox="1">
            <a:spLocks noChangeArrowheads="1"/>
          </p:cNvSpPr>
          <p:nvPr/>
        </p:nvSpPr>
        <p:spPr bwMode="auto">
          <a:xfrm>
            <a:off x="7213600" y="2414588"/>
            <a:ext cx="165576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0.33 [0.07, 1.52]</a:t>
            </a:r>
          </a:p>
        </p:txBody>
      </p:sp>
      <p:sp>
        <p:nvSpPr>
          <p:cNvPr id="143367" name="Text Box 40"/>
          <p:cNvSpPr txBox="1">
            <a:spLocks noChangeArrowheads="1"/>
          </p:cNvSpPr>
          <p:nvPr/>
        </p:nvSpPr>
        <p:spPr bwMode="auto">
          <a:xfrm>
            <a:off x="7100888" y="2711450"/>
            <a:ext cx="17684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0.70 [0.45, 1.11]</a:t>
            </a:r>
          </a:p>
        </p:txBody>
      </p:sp>
      <p:sp>
        <p:nvSpPr>
          <p:cNvPr id="143368" name="Text Box 41"/>
          <p:cNvSpPr txBox="1">
            <a:spLocks noChangeArrowheads="1"/>
          </p:cNvSpPr>
          <p:nvPr/>
        </p:nvSpPr>
        <p:spPr bwMode="auto">
          <a:xfrm>
            <a:off x="6826250" y="3043238"/>
            <a:ext cx="204311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0.32 [0.15, 0.68]</a:t>
            </a:r>
          </a:p>
        </p:txBody>
      </p:sp>
      <p:sp>
        <p:nvSpPr>
          <p:cNvPr id="143369" name="Text Box 42"/>
          <p:cNvSpPr txBox="1">
            <a:spLocks noChangeArrowheads="1"/>
          </p:cNvSpPr>
          <p:nvPr/>
        </p:nvSpPr>
        <p:spPr bwMode="auto">
          <a:xfrm>
            <a:off x="6940550" y="3341688"/>
            <a:ext cx="192881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1.03 [0.75, 1.41]</a:t>
            </a:r>
          </a:p>
        </p:txBody>
      </p:sp>
      <p:sp>
        <p:nvSpPr>
          <p:cNvPr id="143370" name="Text Box 43"/>
          <p:cNvSpPr txBox="1">
            <a:spLocks noChangeArrowheads="1"/>
          </p:cNvSpPr>
          <p:nvPr/>
        </p:nvSpPr>
        <p:spPr bwMode="auto">
          <a:xfrm>
            <a:off x="7208838" y="3638550"/>
            <a:ext cx="166052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0.40 [0.22, 0.74]</a:t>
            </a:r>
          </a:p>
        </p:txBody>
      </p:sp>
      <p:sp>
        <p:nvSpPr>
          <p:cNvPr id="143371" name="Text Box 44"/>
          <p:cNvSpPr txBox="1">
            <a:spLocks noChangeArrowheads="1"/>
          </p:cNvSpPr>
          <p:nvPr/>
        </p:nvSpPr>
        <p:spPr bwMode="auto">
          <a:xfrm>
            <a:off x="7208838" y="3935413"/>
            <a:ext cx="166052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0.57 [0.41, 0.79]</a:t>
            </a:r>
          </a:p>
        </p:txBody>
      </p:sp>
      <p:sp>
        <p:nvSpPr>
          <p:cNvPr id="143372" name="Line 8"/>
          <p:cNvSpPr>
            <a:spLocks noChangeShapeType="1"/>
          </p:cNvSpPr>
          <p:nvPr/>
        </p:nvSpPr>
        <p:spPr bwMode="auto">
          <a:xfrm>
            <a:off x="331788" y="2374900"/>
            <a:ext cx="85058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3" name="Line 9"/>
          <p:cNvSpPr>
            <a:spLocks noChangeShapeType="1"/>
          </p:cNvSpPr>
          <p:nvPr/>
        </p:nvSpPr>
        <p:spPr bwMode="auto">
          <a:xfrm flipV="1">
            <a:off x="5378450" y="2308225"/>
            <a:ext cx="0" cy="291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4" name="Line 10"/>
          <p:cNvSpPr>
            <a:spLocks noChangeShapeType="1"/>
          </p:cNvSpPr>
          <p:nvPr/>
        </p:nvSpPr>
        <p:spPr bwMode="auto">
          <a:xfrm>
            <a:off x="5118100" y="2808288"/>
            <a:ext cx="32702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5" name="Line 11"/>
          <p:cNvSpPr>
            <a:spLocks noChangeShapeType="1"/>
          </p:cNvSpPr>
          <p:nvPr/>
        </p:nvSpPr>
        <p:spPr bwMode="auto">
          <a:xfrm>
            <a:off x="5291138" y="3402013"/>
            <a:ext cx="211137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6" name="Line 12"/>
          <p:cNvSpPr>
            <a:spLocks noChangeShapeType="1"/>
          </p:cNvSpPr>
          <p:nvPr/>
        </p:nvSpPr>
        <p:spPr bwMode="auto">
          <a:xfrm flipH="1">
            <a:off x="4638675" y="2506663"/>
            <a:ext cx="877888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7" name="Line 13"/>
          <p:cNvSpPr>
            <a:spLocks noChangeShapeType="1"/>
          </p:cNvSpPr>
          <p:nvPr/>
        </p:nvSpPr>
        <p:spPr bwMode="auto">
          <a:xfrm flipH="1">
            <a:off x="4773613" y="3116263"/>
            <a:ext cx="4810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8" name="Line 14"/>
          <p:cNvSpPr>
            <a:spLocks noChangeShapeType="1"/>
          </p:cNvSpPr>
          <p:nvPr/>
        </p:nvSpPr>
        <p:spPr bwMode="auto">
          <a:xfrm>
            <a:off x="5070475" y="4006850"/>
            <a:ext cx="25400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79" name="Line 15"/>
          <p:cNvSpPr>
            <a:spLocks noChangeShapeType="1"/>
          </p:cNvSpPr>
          <p:nvPr/>
        </p:nvSpPr>
        <p:spPr bwMode="auto">
          <a:xfrm>
            <a:off x="4900613" y="3713163"/>
            <a:ext cx="404812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80" name="AutoShape 16"/>
          <p:cNvSpPr>
            <a:spLocks noChangeArrowheads="1"/>
          </p:cNvSpPr>
          <p:nvPr/>
        </p:nvSpPr>
        <p:spPr bwMode="auto">
          <a:xfrm>
            <a:off x="5205413" y="4273550"/>
            <a:ext cx="120650" cy="84138"/>
          </a:xfrm>
          <a:prstGeom prst="diamond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1" name="Rectangle 17"/>
          <p:cNvSpPr>
            <a:spLocks noChangeArrowheads="1"/>
          </p:cNvSpPr>
          <p:nvPr/>
        </p:nvSpPr>
        <p:spPr bwMode="auto">
          <a:xfrm>
            <a:off x="5070475" y="3679825"/>
            <a:ext cx="47625" cy="74613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2" name="Rectangle 18"/>
          <p:cNvSpPr>
            <a:spLocks noChangeArrowheads="1"/>
          </p:cNvSpPr>
          <p:nvPr/>
        </p:nvSpPr>
        <p:spPr bwMode="auto">
          <a:xfrm>
            <a:off x="5359400" y="3368675"/>
            <a:ext cx="74613" cy="80963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3" name="Rectangle 19"/>
          <p:cNvSpPr>
            <a:spLocks noChangeArrowheads="1"/>
          </p:cNvSpPr>
          <p:nvPr/>
        </p:nvSpPr>
        <p:spPr bwMode="auto">
          <a:xfrm>
            <a:off x="5170488" y="3952875"/>
            <a:ext cx="66675" cy="122238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4" name="Rectangle 20"/>
          <p:cNvSpPr>
            <a:spLocks noChangeArrowheads="1"/>
          </p:cNvSpPr>
          <p:nvPr/>
        </p:nvSpPr>
        <p:spPr bwMode="auto">
          <a:xfrm>
            <a:off x="5018088" y="2471738"/>
            <a:ext cx="39687" cy="8096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5" name="Rectangle 21"/>
          <p:cNvSpPr>
            <a:spLocks noChangeArrowheads="1"/>
          </p:cNvSpPr>
          <p:nvPr/>
        </p:nvSpPr>
        <p:spPr bwMode="auto">
          <a:xfrm>
            <a:off x="5008563" y="3054350"/>
            <a:ext cx="53975" cy="8255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386" name="Line 23"/>
          <p:cNvSpPr>
            <a:spLocks noChangeShapeType="1"/>
          </p:cNvSpPr>
          <p:nvPr/>
        </p:nvSpPr>
        <p:spPr bwMode="auto">
          <a:xfrm>
            <a:off x="4618038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87" name="Line 24"/>
          <p:cNvSpPr>
            <a:spLocks noChangeShapeType="1"/>
          </p:cNvSpPr>
          <p:nvPr/>
        </p:nvSpPr>
        <p:spPr bwMode="auto">
          <a:xfrm>
            <a:off x="5148263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88" name="Line 25"/>
          <p:cNvSpPr>
            <a:spLocks noChangeShapeType="1"/>
          </p:cNvSpPr>
          <p:nvPr/>
        </p:nvSpPr>
        <p:spPr bwMode="auto">
          <a:xfrm>
            <a:off x="5610225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89" name="Line 26"/>
          <p:cNvSpPr>
            <a:spLocks noChangeShapeType="1"/>
          </p:cNvSpPr>
          <p:nvPr/>
        </p:nvSpPr>
        <p:spPr bwMode="auto">
          <a:xfrm>
            <a:off x="5918200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90" name="Line 27"/>
          <p:cNvSpPr>
            <a:spLocks noChangeShapeType="1"/>
          </p:cNvSpPr>
          <p:nvPr/>
        </p:nvSpPr>
        <p:spPr bwMode="auto">
          <a:xfrm>
            <a:off x="6140450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391" name="Text Box 28"/>
          <p:cNvSpPr txBox="1">
            <a:spLocks noChangeArrowheads="1"/>
          </p:cNvSpPr>
          <p:nvPr/>
        </p:nvSpPr>
        <p:spPr bwMode="auto">
          <a:xfrm>
            <a:off x="5927725" y="5299075"/>
            <a:ext cx="4318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10</a:t>
            </a:r>
          </a:p>
        </p:txBody>
      </p:sp>
      <p:sp>
        <p:nvSpPr>
          <p:cNvPr id="143392" name="Text Box 29"/>
          <p:cNvSpPr txBox="1">
            <a:spLocks noChangeArrowheads="1"/>
          </p:cNvSpPr>
          <p:nvPr/>
        </p:nvSpPr>
        <p:spPr bwMode="auto">
          <a:xfrm>
            <a:off x="4316413" y="5299075"/>
            <a:ext cx="642937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0.1</a:t>
            </a:r>
          </a:p>
        </p:txBody>
      </p:sp>
      <p:sp>
        <p:nvSpPr>
          <p:cNvPr id="143393" name="Text Box 30"/>
          <p:cNvSpPr txBox="1">
            <a:spLocks noChangeArrowheads="1"/>
          </p:cNvSpPr>
          <p:nvPr/>
        </p:nvSpPr>
        <p:spPr bwMode="auto">
          <a:xfrm>
            <a:off x="4591050" y="5299075"/>
            <a:ext cx="5556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0.2</a:t>
            </a:r>
          </a:p>
        </p:txBody>
      </p:sp>
      <p:sp>
        <p:nvSpPr>
          <p:cNvPr id="143394" name="Text Box 31"/>
          <p:cNvSpPr txBox="1">
            <a:spLocks noChangeArrowheads="1"/>
          </p:cNvSpPr>
          <p:nvPr/>
        </p:nvSpPr>
        <p:spPr bwMode="auto">
          <a:xfrm>
            <a:off x="4981575" y="5299075"/>
            <a:ext cx="33655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0.5</a:t>
            </a:r>
          </a:p>
        </p:txBody>
      </p:sp>
      <p:sp>
        <p:nvSpPr>
          <p:cNvPr id="143395" name="Text Box 33"/>
          <p:cNvSpPr txBox="1">
            <a:spLocks noChangeArrowheads="1"/>
          </p:cNvSpPr>
          <p:nvPr/>
        </p:nvSpPr>
        <p:spPr bwMode="auto">
          <a:xfrm>
            <a:off x="5440363" y="5299075"/>
            <a:ext cx="35877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</a:t>
            </a:r>
          </a:p>
        </p:txBody>
      </p:sp>
      <p:sp>
        <p:nvSpPr>
          <p:cNvPr id="143396" name="Text Box 34"/>
          <p:cNvSpPr txBox="1">
            <a:spLocks noChangeArrowheads="1"/>
          </p:cNvSpPr>
          <p:nvPr/>
        </p:nvSpPr>
        <p:spPr bwMode="auto">
          <a:xfrm>
            <a:off x="5670550" y="5299075"/>
            <a:ext cx="484188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5</a:t>
            </a:r>
          </a:p>
        </p:txBody>
      </p:sp>
      <p:sp>
        <p:nvSpPr>
          <p:cNvPr id="143397" name="Text Box 35"/>
          <p:cNvSpPr txBox="1">
            <a:spLocks noChangeArrowheads="1"/>
          </p:cNvSpPr>
          <p:nvPr/>
        </p:nvSpPr>
        <p:spPr bwMode="auto">
          <a:xfrm>
            <a:off x="5195888" y="5299075"/>
            <a:ext cx="3778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8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</a:t>
            </a:r>
          </a:p>
        </p:txBody>
      </p:sp>
      <p:sp>
        <p:nvSpPr>
          <p:cNvPr id="143398" name="Text Box 36"/>
          <p:cNvSpPr txBox="1">
            <a:spLocks noChangeArrowheads="1"/>
          </p:cNvSpPr>
          <p:nvPr/>
        </p:nvSpPr>
        <p:spPr bwMode="auto">
          <a:xfrm>
            <a:off x="5368925" y="5489575"/>
            <a:ext cx="217805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marL="344488" indent="-344488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Favors Placebo</a:t>
            </a:r>
          </a:p>
        </p:txBody>
      </p:sp>
      <p:sp>
        <p:nvSpPr>
          <p:cNvPr id="143399" name="Text Box 37"/>
          <p:cNvSpPr txBox="1">
            <a:spLocks noChangeArrowheads="1"/>
          </p:cNvSpPr>
          <p:nvPr/>
        </p:nvSpPr>
        <p:spPr bwMode="auto">
          <a:xfrm>
            <a:off x="3519488" y="5489575"/>
            <a:ext cx="204152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marL="344488" indent="-344488"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Favors Antibiotic</a:t>
            </a:r>
          </a:p>
        </p:txBody>
      </p:sp>
      <p:sp>
        <p:nvSpPr>
          <p:cNvPr id="143400" name="Line 45"/>
          <p:cNvSpPr>
            <a:spLocks noChangeShapeType="1"/>
          </p:cNvSpPr>
          <p:nvPr/>
        </p:nvSpPr>
        <p:spPr bwMode="auto">
          <a:xfrm>
            <a:off x="4848225" y="5143500"/>
            <a:ext cx="3175" cy="920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401" name="Rectangle 50"/>
          <p:cNvSpPr>
            <a:spLocks noChangeArrowheads="1"/>
          </p:cNvSpPr>
          <p:nvPr/>
        </p:nvSpPr>
        <p:spPr bwMode="auto">
          <a:xfrm>
            <a:off x="5238750" y="2752725"/>
            <a:ext cx="74613" cy="80963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prstShdw prst="shdw17" dist="17961" dir="2700000">
              <a:srgbClr val="794900"/>
            </a:prstShdw>
          </a:effectLst>
        </p:spPr>
        <p:txBody>
          <a:bodyPr wrap="none" anchor="ctr"/>
          <a:lstStyle/>
          <a:p>
            <a:pPr>
              <a:buClr>
                <a:srgbClr val="000000"/>
              </a:buClr>
              <a:buFont typeface="Arial" pitchFamily="34" charset="0"/>
              <a:buNone/>
            </a:pPr>
            <a:endParaRPr lang="en-US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143402" name="Text Box 51"/>
          <p:cNvSpPr txBox="1">
            <a:spLocks noChangeArrowheads="1"/>
          </p:cNvSpPr>
          <p:nvPr/>
        </p:nvSpPr>
        <p:spPr bwMode="auto">
          <a:xfrm>
            <a:off x="3275013" y="1685925"/>
            <a:ext cx="1017587" cy="642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Placebo Group</a:t>
            </a:r>
            <a:b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n/N</a:t>
            </a:r>
          </a:p>
        </p:txBody>
      </p:sp>
      <p:sp>
        <p:nvSpPr>
          <p:cNvPr id="143403" name="Text Box 52"/>
          <p:cNvSpPr txBox="1">
            <a:spLocks noChangeArrowheads="1"/>
          </p:cNvSpPr>
          <p:nvPr/>
        </p:nvSpPr>
        <p:spPr bwMode="auto">
          <a:xfrm>
            <a:off x="7327900" y="1685925"/>
            <a:ext cx="1771650" cy="642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Relative Risk (Forced)</a:t>
            </a:r>
            <a:b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95% CI</a:t>
            </a:r>
          </a:p>
        </p:txBody>
      </p:sp>
      <p:sp>
        <p:nvSpPr>
          <p:cNvPr id="143404" name="Text Box 53"/>
          <p:cNvSpPr txBox="1">
            <a:spLocks noChangeArrowheads="1"/>
          </p:cNvSpPr>
          <p:nvPr/>
        </p:nvSpPr>
        <p:spPr bwMode="auto">
          <a:xfrm>
            <a:off x="4135438" y="1685925"/>
            <a:ext cx="2481262" cy="550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Relative Risk (Forced)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95% CI</a:t>
            </a:r>
          </a:p>
        </p:txBody>
      </p:sp>
      <p:sp>
        <p:nvSpPr>
          <p:cNvPr id="143405" name="Text Box 54"/>
          <p:cNvSpPr txBox="1">
            <a:spLocks noChangeArrowheads="1"/>
          </p:cNvSpPr>
          <p:nvPr/>
        </p:nvSpPr>
        <p:spPr bwMode="auto">
          <a:xfrm>
            <a:off x="239713" y="1685925"/>
            <a:ext cx="1017587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Study</a:t>
            </a:r>
          </a:p>
        </p:txBody>
      </p:sp>
      <p:sp>
        <p:nvSpPr>
          <p:cNvPr id="143406" name="Text Box 55"/>
          <p:cNvSpPr txBox="1">
            <a:spLocks noChangeArrowheads="1"/>
          </p:cNvSpPr>
          <p:nvPr/>
        </p:nvSpPr>
        <p:spPr bwMode="auto">
          <a:xfrm>
            <a:off x="1944688" y="1685925"/>
            <a:ext cx="1017587" cy="642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Antibiotic Group</a:t>
            </a:r>
            <a:b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n/N</a:t>
            </a:r>
          </a:p>
        </p:txBody>
      </p:sp>
      <p:sp>
        <p:nvSpPr>
          <p:cNvPr id="143407" name="Text Box 56"/>
          <p:cNvSpPr txBox="1">
            <a:spLocks noChangeArrowheads="1"/>
          </p:cNvSpPr>
          <p:nvPr/>
        </p:nvSpPr>
        <p:spPr bwMode="auto">
          <a:xfrm>
            <a:off x="301625" y="4465638"/>
            <a:ext cx="5630863" cy="735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Total events: 113 (Antibiotic Group), 170 (Placebo Group)</a:t>
            </a:r>
            <a:b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</a:b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Test for heterogeneity dri-square = 15.46 df = 5 p = 0.009 F = 67.7%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Test for overall effect z=4.27   p=0.00002</a:t>
            </a:r>
          </a:p>
        </p:txBody>
      </p:sp>
      <p:sp>
        <p:nvSpPr>
          <p:cNvPr id="143408" name="Text Box 57"/>
          <p:cNvSpPr txBox="1">
            <a:spLocks noChangeArrowheads="1"/>
          </p:cNvSpPr>
          <p:nvPr/>
        </p:nvSpPr>
        <p:spPr bwMode="auto">
          <a:xfrm>
            <a:off x="301625" y="4198938"/>
            <a:ext cx="492601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Total (95% CI)</a:t>
            </a:r>
          </a:p>
        </p:txBody>
      </p:sp>
      <p:sp>
        <p:nvSpPr>
          <p:cNvPr id="143409" name="Text Box 58"/>
          <p:cNvSpPr txBox="1">
            <a:spLocks noChangeArrowheads="1"/>
          </p:cNvSpPr>
          <p:nvPr/>
        </p:nvSpPr>
        <p:spPr bwMode="auto">
          <a:xfrm>
            <a:off x="301625" y="2414588"/>
            <a:ext cx="16891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Alonso 1992</a:t>
            </a:r>
          </a:p>
        </p:txBody>
      </p:sp>
      <p:sp>
        <p:nvSpPr>
          <p:cNvPr id="143410" name="Text Box 59"/>
          <p:cNvSpPr txBox="1">
            <a:spLocks noChangeArrowheads="1"/>
          </p:cNvSpPr>
          <p:nvPr/>
        </p:nvSpPr>
        <p:spPr bwMode="auto">
          <a:xfrm>
            <a:off x="301625" y="2711450"/>
            <a:ext cx="168910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Anthonisen 1987</a:t>
            </a:r>
          </a:p>
        </p:txBody>
      </p:sp>
      <p:sp>
        <p:nvSpPr>
          <p:cNvPr id="143411" name="Text Box 60"/>
          <p:cNvSpPr txBox="1">
            <a:spLocks noChangeArrowheads="1"/>
          </p:cNvSpPr>
          <p:nvPr/>
        </p:nvSpPr>
        <p:spPr bwMode="auto">
          <a:xfrm>
            <a:off x="301625" y="3008313"/>
            <a:ext cx="16891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Elmes 1965a</a:t>
            </a:r>
          </a:p>
        </p:txBody>
      </p:sp>
      <p:sp>
        <p:nvSpPr>
          <p:cNvPr id="143412" name="Text Box 61"/>
          <p:cNvSpPr txBox="1">
            <a:spLocks noChangeArrowheads="1"/>
          </p:cNvSpPr>
          <p:nvPr/>
        </p:nvSpPr>
        <p:spPr bwMode="auto">
          <a:xfrm>
            <a:off x="301625" y="3306763"/>
            <a:ext cx="16891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Jorgenson 1992</a:t>
            </a:r>
          </a:p>
        </p:txBody>
      </p:sp>
      <p:sp>
        <p:nvSpPr>
          <p:cNvPr id="143413" name="Text Box 62"/>
          <p:cNvSpPr txBox="1">
            <a:spLocks noChangeArrowheads="1"/>
          </p:cNvSpPr>
          <p:nvPr/>
        </p:nvSpPr>
        <p:spPr bwMode="auto">
          <a:xfrm>
            <a:off x="301625" y="3603625"/>
            <a:ext cx="168910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Pines 1968</a:t>
            </a:r>
          </a:p>
        </p:txBody>
      </p:sp>
      <p:sp>
        <p:nvSpPr>
          <p:cNvPr id="143414" name="Text Box 63"/>
          <p:cNvSpPr txBox="1">
            <a:spLocks noChangeArrowheads="1"/>
          </p:cNvSpPr>
          <p:nvPr/>
        </p:nvSpPr>
        <p:spPr bwMode="auto">
          <a:xfrm>
            <a:off x="301625" y="3900488"/>
            <a:ext cx="168910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Pines 1972</a:t>
            </a:r>
          </a:p>
        </p:txBody>
      </p:sp>
      <p:sp>
        <p:nvSpPr>
          <p:cNvPr id="143415" name="Text Box 64"/>
          <p:cNvSpPr txBox="1">
            <a:spLocks noChangeArrowheads="1"/>
          </p:cNvSpPr>
          <p:nvPr/>
        </p:nvSpPr>
        <p:spPr bwMode="auto">
          <a:xfrm>
            <a:off x="1778000" y="4198938"/>
            <a:ext cx="9937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351</a:t>
            </a:r>
          </a:p>
        </p:txBody>
      </p:sp>
      <p:sp>
        <p:nvSpPr>
          <p:cNvPr id="143416" name="Text Box 65"/>
          <p:cNvSpPr txBox="1">
            <a:spLocks noChangeArrowheads="1"/>
          </p:cNvSpPr>
          <p:nvPr/>
        </p:nvSpPr>
        <p:spPr bwMode="auto">
          <a:xfrm>
            <a:off x="1835150" y="2414588"/>
            <a:ext cx="93662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2/29</a:t>
            </a:r>
          </a:p>
        </p:txBody>
      </p:sp>
      <p:sp>
        <p:nvSpPr>
          <p:cNvPr id="143417" name="Text Box 66"/>
          <p:cNvSpPr txBox="1">
            <a:spLocks noChangeArrowheads="1"/>
          </p:cNvSpPr>
          <p:nvPr/>
        </p:nvSpPr>
        <p:spPr bwMode="auto">
          <a:xfrm>
            <a:off x="1828800" y="2711450"/>
            <a:ext cx="942975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19/57</a:t>
            </a:r>
          </a:p>
        </p:txBody>
      </p:sp>
      <p:sp>
        <p:nvSpPr>
          <p:cNvPr id="143418" name="Text Box 67"/>
          <p:cNvSpPr txBox="1">
            <a:spLocks noChangeArrowheads="1"/>
          </p:cNvSpPr>
          <p:nvPr/>
        </p:nvSpPr>
        <p:spPr bwMode="auto">
          <a:xfrm>
            <a:off x="1903413" y="3008313"/>
            <a:ext cx="868362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6/29</a:t>
            </a:r>
          </a:p>
        </p:txBody>
      </p:sp>
      <p:sp>
        <p:nvSpPr>
          <p:cNvPr id="143419" name="Text Box 68"/>
          <p:cNvSpPr txBox="1">
            <a:spLocks noChangeArrowheads="1"/>
          </p:cNvSpPr>
          <p:nvPr/>
        </p:nvSpPr>
        <p:spPr bwMode="auto">
          <a:xfrm>
            <a:off x="1716088" y="3306763"/>
            <a:ext cx="1055687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49/132</a:t>
            </a:r>
          </a:p>
        </p:txBody>
      </p:sp>
      <p:sp>
        <p:nvSpPr>
          <p:cNvPr id="143420" name="Text Box 69"/>
          <p:cNvSpPr txBox="1">
            <a:spLocks noChangeArrowheads="1"/>
          </p:cNvSpPr>
          <p:nvPr/>
        </p:nvSpPr>
        <p:spPr bwMode="auto">
          <a:xfrm>
            <a:off x="1982788" y="3603625"/>
            <a:ext cx="788987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6/15</a:t>
            </a:r>
          </a:p>
        </p:txBody>
      </p:sp>
      <p:sp>
        <p:nvSpPr>
          <p:cNvPr id="143421" name="Text Box 70"/>
          <p:cNvSpPr txBox="1">
            <a:spLocks noChangeArrowheads="1"/>
          </p:cNvSpPr>
          <p:nvPr/>
        </p:nvSpPr>
        <p:spPr bwMode="auto">
          <a:xfrm>
            <a:off x="1863725" y="3900488"/>
            <a:ext cx="9080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31/89</a:t>
            </a:r>
          </a:p>
        </p:txBody>
      </p:sp>
      <p:sp>
        <p:nvSpPr>
          <p:cNvPr id="143422" name="Text Box 71"/>
          <p:cNvSpPr txBox="1">
            <a:spLocks noChangeArrowheads="1"/>
          </p:cNvSpPr>
          <p:nvPr/>
        </p:nvSpPr>
        <p:spPr bwMode="auto">
          <a:xfrm>
            <a:off x="3125788" y="4198938"/>
            <a:ext cx="979487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354</a:t>
            </a:r>
          </a:p>
        </p:txBody>
      </p:sp>
      <p:sp>
        <p:nvSpPr>
          <p:cNvPr id="143423" name="Text Box 72"/>
          <p:cNvSpPr txBox="1">
            <a:spLocks noChangeArrowheads="1"/>
          </p:cNvSpPr>
          <p:nvPr/>
        </p:nvSpPr>
        <p:spPr bwMode="auto">
          <a:xfrm>
            <a:off x="3181350" y="2414588"/>
            <a:ext cx="92392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6/29</a:t>
            </a:r>
          </a:p>
        </p:txBody>
      </p:sp>
      <p:sp>
        <p:nvSpPr>
          <p:cNvPr id="143424" name="Text Box 73"/>
          <p:cNvSpPr txBox="1">
            <a:spLocks noChangeArrowheads="1"/>
          </p:cNvSpPr>
          <p:nvPr/>
        </p:nvSpPr>
        <p:spPr bwMode="auto">
          <a:xfrm>
            <a:off x="3176588" y="2711450"/>
            <a:ext cx="928687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28/59</a:t>
            </a:r>
          </a:p>
        </p:txBody>
      </p:sp>
      <p:sp>
        <p:nvSpPr>
          <p:cNvPr id="143425" name="Text Box 74"/>
          <p:cNvSpPr txBox="1">
            <a:spLocks noChangeArrowheads="1"/>
          </p:cNvSpPr>
          <p:nvPr/>
        </p:nvSpPr>
        <p:spPr bwMode="auto">
          <a:xfrm>
            <a:off x="3003550" y="3008313"/>
            <a:ext cx="110172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19/29</a:t>
            </a:r>
          </a:p>
        </p:txBody>
      </p:sp>
      <p:sp>
        <p:nvSpPr>
          <p:cNvPr id="143426" name="Text Box 75"/>
          <p:cNvSpPr txBox="1">
            <a:spLocks noChangeArrowheads="1"/>
          </p:cNvSpPr>
          <p:nvPr/>
        </p:nvSpPr>
        <p:spPr bwMode="auto">
          <a:xfrm>
            <a:off x="3065463" y="3306763"/>
            <a:ext cx="1039812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49/136</a:t>
            </a:r>
          </a:p>
        </p:txBody>
      </p:sp>
      <p:sp>
        <p:nvSpPr>
          <p:cNvPr id="143427" name="Text Box 76"/>
          <p:cNvSpPr txBox="1">
            <a:spLocks noChangeArrowheads="1"/>
          </p:cNvSpPr>
          <p:nvPr/>
        </p:nvSpPr>
        <p:spPr bwMode="auto">
          <a:xfrm>
            <a:off x="3209925" y="3603625"/>
            <a:ext cx="89535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15/15</a:t>
            </a:r>
          </a:p>
        </p:txBody>
      </p:sp>
      <p:sp>
        <p:nvSpPr>
          <p:cNvPr id="143428" name="Text Box 77"/>
          <p:cNvSpPr txBox="1">
            <a:spLocks noChangeArrowheads="1"/>
          </p:cNvSpPr>
          <p:nvPr/>
        </p:nvSpPr>
        <p:spPr bwMode="auto">
          <a:xfrm>
            <a:off x="3209925" y="3900488"/>
            <a:ext cx="8953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53/86</a:t>
            </a:r>
          </a:p>
        </p:txBody>
      </p:sp>
      <p:sp>
        <p:nvSpPr>
          <p:cNvPr id="143429" name="Text Box 78"/>
          <p:cNvSpPr txBox="1">
            <a:spLocks noChangeArrowheads="1"/>
          </p:cNvSpPr>
          <p:nvPr/>
        </p:nvSpPr>
        <p:spPr bwMode="auto">
          <a:xfrm>
            <a:off x="6362700" y="4198938"/>
            <a:ext cx="70961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100.0</a:t>
            </a:r>
          </a:p>
        </p:txBody>
      </p:sp>
      <p:sp>
        <p:nvSpPr>
          <p:cNvPr id="143430" name="Text Box 79"/>
          <p:cNvSpPr txBox="1">
            <a:spLocks noChangeArrowheads="1"/>
          </p:cNvSpPr>
          <p:nvPr/>
        </p:nvSpPr>
        <p:spPr bwMode="auto">
          <a:xfrm>
            <a:off x="6546850" y="2414588"/>
            <a:ext cx="52546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3.5</a:t>
            </a:r>
          </a:p>
        </p:txBody>
      </p:sp>
      <p:sp>
        <p:nvSpPr>
          <p:cNvPr id="143431" name="Text Box 80"/>
          <p:cNvSpPr txBox="1">
            <a:spLocks noChangeArrowheads="1"/>
          </p:cNvSpPr>
          <p:nvPr/>
        </p:nvSpPr>
        <p:spPr bwMode="auto">
          <a:xfrm>
            <a:off x="6543675" y="2711450"/>
            <a:ext cx="528638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16.2</a:t>
            </a:r>
          </a:p>
        </p:txBody>
      </p:sp>
      <p:sp>
        <p:nvSpPr>
          <p:cNvPr id="143432" name="Text Box 81"/>
          <p:cNvSpPr txBox="1">
            <a:spLocks noChangeArrowheads="1"/>
          </p:cNvSpPr>
          <p:nvPr/>
        </p:nvSpPr>
        <p:spPr bwMode="auto">
          <a:xfrm>
            <a:off x="6445250" y="3008313"/>
            <a:ext cx="627063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11.2</a:t>
            </a:r>
          </a:p>
        </p:txBody>
      </p:sp>
      <p:sp>
        <p:nvSpPr>
          <p:cNvPr id="143433" name="Text Box 82"/>
          <p:cNvSpPr txBox="1">
            <a:spLocks noChangeArrowheads="1"/>
          </p:cNvSpPr>
          <p:nvPr/>
        </p:nvSpPr>
        <p:spPr bwMode="auto">
          <a:xfrm>
            <a:off x="6480175" y="3306763"/>
            <a:ext cx="592138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28.4</a:t>
            </a:r>
          </a:p>
        </p:txBody>
      </p:sp>
      <p:sp>
        <p:nvSpPr>
          <p:cNvPr id="143434" name="Text Box 83"/>
          <p:cNvSpPr txBox="1">
            <a:spLocks noChangeArrowheads="1"/>
          </p:cNvSpPr>
          <p:nvPr/>
        </p:nvSpPr>
        <p:spPr bwMode="auto">
          <a:xfrm>
            <a:off x="6562725" y="3603625"/>
            <a:ext cx="509588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8.8</a:t>
            </a:r>
          </a:p>
        </p:txBody>
      </p:sp>
      <p:sp>
        <p:nvSpPr>
          <p:cNvPr id="143435" name="Text Box 84"/>
          <p:cNvSpPr txBox="1">
            <a:spLocks noChangeArrowheads="1"/>
          </p:cNvSpPr>
          <p:nvPr/>
        </p:nvSpPr>
        <p:spPr bwMode="auto">
          <a:xfrm>
            <a:off x="6562725" y="3900488"/>
            <a:ext cx="509588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3002F"/>
            </a:prst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tx2"/>
              </a:buClr>
              <a:buSzPct val="110000"/>
              <a:buFont typeface="Symbol" pitchFamily="18" charset="2"/>
              <a:buNone/>
            </a:pPr>
            <a:r>
              <a:rPr lang="en-US" sz="12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t>31.8</a:t>
            </a:r>
          </a:p>
        </p:txBody>
      </p:sp>
      <p:sp>
        <p:nvSpPr>
          <p:cNvPr id="143436" name="Line 85"/>
          <p:cNvSpPr>
            <a:spLocks noChangeShapeType="1"/>
          </p:cNvSpPr>
          <p:nvPr/>
        </p:nvSpPr>
        <p:spPr bwMode="auto">
          <a:xfrm>
            <a:off x="331788" y="5233988"/>
            <a:ext cx="85058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Ctr="1"/>
          <a:lstStyle/>
          <a:p>
            <a:endParaRPr lang="en-US"/>
          </a:p>
        </p:txBody>
      </p:sp>
      <p:sp>
        <p:nvSpPr>
          <p:cNvPr id="143437" name="Slide Number Placeholder 3"/>
          <p:cNvSpPr txBox="1">
            <a:spLocks noGrp="1"/>
          </p:cNvSpPr>
          <p:nvPr/>
        </p:nvSpPr>
        <p:spPr bwMode="auto">
          <a:xfrm>
            <a:off x="7062788" y="6340475"/>
            <a:ext cx="1692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629" tIns="39315" rIns="78629" bIns="39315"/>
          <a:lstStyle/>
          <a:p>
            <a:pPr algn="r" defTabSz="785813">
              <a:spcBef>
                <a:spcPct val="50000"/>
              </a:spcBef>
              <a:buClr>
                <a:srgbClr val="FFFFFF"/>
              </a:buClr>
              <a:buSzPct val="110000"/>
              <a:buFont typeface="Arial" pitchFamily="34" charset="0"/>
              <a:buNone/>
            </a:pPr>
            <a:fld id="{C9B957B1-E53E-4A7E-91F3-13A68F21ADCB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algn="r" defTabSz="785813">
                <a:spcBef>
                  <a:spcPct val="50000"/>
                </a:spcBef>
                <a:buClr>
                  <a:srgbClr val="FFFFFF"/>
                </a:buClr>
                <a:buSzPct val="110000"/>
                <a:buFont typeface="Arial" pitchFamily="34" charset="0"/>
                <a:buNone/>
              </a:pPr>
              <a:t>38</a:t>
            </a:fld>
            <a:endParaRPr lang="en-US" sz="90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442-9282-43FF-A05B-21F8B007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F0D0-4C16-4A93-9CA4-18BBB1A3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CC6A8-485D-4446-8C8D-8EC613C1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47"/>
            <a:ext cx="9143999" cy="6880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493F7-9DEC-48A5-A69C-32C0A30806CF}"/>
              </a:ext>
            </a:extLst>
          </p:cNvPr>
          <p:cNvSpPr/>
          <p:nvPr/>
        </p:nvSpPr>
        <p:spPr>
          <a:xfrm>
            <a:off x="453656" y="139799"/>
            <a:ext cx="8458200" cy="1456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Đàm</a:t>
            </a:r>
            <a:r>
              <a:rPr lang="en-US" sz="3600" dirty="0"/>
              <a:t> </a:t>
            </a:r>
            <a:r>
              <a:rPr lang="en-US" sz="3600" dirty="0" err="1"/>
              <a:t>mủ</a:t>
            </a:r>
            <a:r>
              <a:rPr lang="en-US" sz="3600" dirty="0"/>
              <a:t>: </a:t>
            </a:r>
            <a:r>
              <a:rPr lang="en-US" sz="3600" dirty="0" err="1"/>
              <a:t>nên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trị</a:t>
            </a:r>
            <a:r>
              <a:rPr lang="en-US" sz="3600" dirty="0"/>
              <a:t> </a:t>
            </a:r>
            <a:r>
              <a:rPr lang="en-US" sz="3600" dirty="0" err="1"/>
              <a:t>kháng</a:t>
            </a:r>
            <a:r>
              <a:rPr lang="en-US" sz="3600" dirty="0"/>
              <a:t> </a:t>
            </a:r>
            <a:r>
              <a:rPr lang="en-US" sz="3600" dirty="0" err="1"/>
              <a:t>sinh</a:t>
            </a:r>
            <a:r>
              <a:rPr lang="en-US" sz="3600" dirty="0"/>
              <a:t> !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50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CE0E-1D1E-4691-9F61-CB0A87A0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6047-23BA-47A9-A411-0E53A730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đợt</a:t>
            </a:r>
            <a:r>
              <a:rPr lang="vi-VN" sz="2400" dirty="0"/>
              <a:t> </a:t>
            </a:r>
            <a:r>
              <a:rPr lang="vi-VN" sz="2400" dirty="0" err="1"/>
              <a:t>cấp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COPD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định</a:t>
            </a:r>
            <a:r>
              <a:rPr lang="vi-VN" sz="2400" dirty="0"/>
              <a:t> </a:t>
            </a:r>
            <a:r>
              <a:rPr lang="vi-VN" sz="2400" dirty="0" err="1"/>
              <a:t>nghĩa</a:t>
            </a:r>
            <a:r>
              <a:rPr lang="vi-VN" sz="2400" dirty="0"/>
              <a:t> </a:t>
            </a:r>
            <a:r>
              <a:rPr lang="vi-VN" sz="2400" dirty="0" err="1"/>
              <a:t>là</a:t>
            </a:r>
            <a:r>
              <a:rPr lang="vi-VN" sz="2400" dirty="0"/>
              <a:t> </a:t>
            </a:r>
            <a:r>
              <a:rPr lang="vi-VN" sz="2400" dirty="0" err="1"/>
              <a:t>sự</a:t>
            </a:r>
            <a:r>
              <a:rPr lang="vi-VN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vi-VN" sz="2400" dirty="0" err="1"/>
              <a:t>cấp</a:t>
            </a:r>
            <a:r>
              <a:rPr lang="vi-VN" sz="2400" dirty="0"/>
              <a:t> </a:t>
            </a:r>
            <a:r>
              <a:rPr lang="vi-VN" sz="2400" dirty="0" err="1"/>
              <a:t>tính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triệu</a:t>
            </a:r>
            <a:r>
              <a:rPr lang="vi-VN" sz="2400" dirty="0"/>
              <a:t> </a:t>
            </a:r>
            <a:r>
              <a:rPr lang="vi-VN" sz="2400" dirty="0" err="1"/>
              <a:t>chứng</a:t>
            </a:r>
            <a:r>
              <a:rPr lang="vi-VN" sz="2400" dirty="0"/>
              <a:t> hô </a:t>
            </a:r>
            <a:r>
              <a:rPr lang="vi-VN" sz="2400" dirty="0" err="1"/>
              <a:t>hấp</a:t>
            </a:r>
            <a:r>
              <a:rPr lang="vi-VN" sz="2400" dirty="0"/>
              <a:t> </a:t>
            </a:r>
            <a:r>
              <a:rPr lang="vi-VN" sz="2400" dirty="0" err="1"/>
              <a:t>dẫn</a:t>
            </a:r>
            <a:r>
              <a:rPr lang="vi-VN" sz="2400" dirty="0"/>
              <a:t> </a:t>
            </a:r>
            <a:r>
              <a:rPr lang="vi-VN" sz="2400" dirty="0" err="1"/>
              <a:t>đến</a:t>
            </a:r>
            <a:r>
              <a:rPr lang="vi-VN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vi-VN" sz="2400" dirty="0" err="1"/>
              <a:t>điều</a:t>
            </a:r>
            <a:r>
              <a:rPr lang="vi-VN" sz="2400" dirty="0"/>
              <a:t> </a:t>
            </a:r>
            <a:r>
              <a:rPr lang="vi-VN" sz="2400" dirty="0" err="1"/>
              <a:t>trị</a:t>
            </a:r>
            <a:r>
              <a:rPr lang="vi-VN" sz="2400" dirty="0"/>
              <a:t> </a:t>
            </a:r>
            <a:r>
              <a:rPr lang="vi-VN" sz="2400" dirty="0" err="1"/>
              <a:t>bổ</a:t>
            </a:r>
            <a:r>
              <a:rPr lang="vi-VN" sz="2400" dirty="0"/>
              <a:t> sung.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7D8F3-2813-4C9B-B40E-863EA19BD769}"/>
              </a:ext>
            </a:extLst>
          </p:cNvPr>
          <p:cNvSpPr/>
          <p:nvPr/>
        </p:nvSpPr>
        <p:spPr>
          <a:xfrm>
            <a:off x="152400" y="1066799"/>
            <a:ext cx="8610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nghĩa</a:t>
            </a:r>
            <a:r>
              <a:rPr lang="en-US" sz="3200" dirty="0"/>
              <a:t> </a:t>
            </a:r>
            <a:r>
              <a:rPr lang="en-US" sz="3200" dirty="0" err="1"/>
              <a:t>đợt</a:t>
            </a:r>
            <a:r>
              <a:rPr lang="en-US" sz="3200" dirty="0"/>
              <a:t> </a:t>
            </a:r>
            <a:r>
              <a:rPr lang="en-US" sz="3200" dirty="0" err="1"/>
              <a:t>cấp</a:t>
            </a:r>
            <a:r>
              <a:rPr lang="en-US" sz="3200" dirty="0"/>
              <a:t> BPTNMT </a:t>
            </a:r>
            <a:r>
              <a:rPr lang="en-US" sz="3200" dirty="0" err="1"/>
              <a:t>theo</a:t>
            </a:r>
            <a:r>
              <a:rPr lang="en-US" sz="3200" dirty="0"/>
              <a:t> GOLD</a:t>
            </a:r>
          </a:p>
        </p:txBody>
      </p:sp>
    </p:spTree>
    <p:extLst>
      <p:ext uri="{BB962C8B-B14F-4D97-AF65-F5344CB8AC3E}">
        <p14:creationId xmlns:p14="http://schemas.microsoft.com/office/powerpoint/2010/main" val="3294931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9A35-3C84-4900-9B56-353368DA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31ED-37BA-4A5A-992F-12AC61AFE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13E9-1EE2-4C54-84F5-FF23B39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"/>
            <a:ext cx="9143999" cy="68547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C58A24-8521-4B8A-92CF-301D888547C7}"/>
              </a:ext>
            </a:extLst>
          </p:cNvPr>
          <p:cNvSpPr/>
          <p:nvPr/>
        </p:nvSpPr>
        <p:spPr>
          <a:xfrm>
            <a:off x="457200" y="24809"/>
            <a:ext cx="8458200" cy="1118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chứng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kháng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bn </a:t>
            </a:r>
            <a:r>
              <a:rPr lang="en-US" sz="3200" dirty="0" err="1"/>
              <a:t>đợt</a:t>
            </a:r>
            <a:r>
              <a:rPr lang="en-US" sz="3200" dirty="0"/>
              <a:t> </a:t>
            </a:r>
            <a:r>
              <a:rPr lang="en-US" sz="3200" dirty="0" err="1"/>
              <a:t>cấp</a:t>
            </a:r>
            <a:r>
              <a:rPr lang="en-US" sz="3200" dirty="0"/>
              <a:t> COPD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</a:t>
            </a:r>
            <a:r>
              <a:rPr lang="en-US" sz="3200" dirty="0" err="1"/>
              <a:t>khí</a:t>
            </a:r>
            <a:r>
              <a:rPr lang="en-US" sz="3200" dirty="0"/>
              <a:t> </a:t>
            </a:r>
            <a:r>
              <a:rPr lang="en-US" sz="3200" dirty="0" err="1"/>
              <a:t>hỗ</a:t>
            </a:r>
            <a:r>
              <a:rPr lang="en-US" sz="3200" dirty="0"/>
              <a:t> </a:t>
            </a:r>
            <a:r>
              <a:rPr lang="en-US" sz="3200" dirty="0" err="1"/>
              <a:t>trợ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245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Box 2"/>
          <p:cNvSpPr txBox="1">
            <a:spLocks noChangeArrowheads="1"/>
          </p:cNvSpPr>
          <p:nvPr/>
        </p:nvSpPr>
        <p:spPr bwMode="auto">
          <a:xfrm>
            <a:off x="304800" y="530999"/>
            <a:ext cx="49164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Phân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loại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đợt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cấp</a:t>
            </a:r>
            <a:r>
              <a:rPr lang="en-US" sz="3200" dirty="0">
                <a:solidFill>
                  <a:srgbClr val="FFFF00"/>
                </a:solidFill>
              </a:rPr>
              <a:t> COPD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26AAE-471E-4FAA-9D32-642BD3E4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405A-CCD9-40A3-B15D-B9B80A7B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Đợt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kháng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?</a:t>
            </a:r>
          </a:p>
          <a:p>
            <a:pPr lvl="1"/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màu</a:t>
            </a:r>
            <a:r>
              <a:rPr lang="en-US" sz="2400" dirty="0"/>
              <a:t> </a:t>
            </a:r>
            <a:r>
              <a:rPr lang="en-US" sz="2400" dirty="0" err="1"/>
              <a:t>đàm</a:t>
            </a:r>
            <a:r>
              <a:rPr lang="en-US" sz="2400" dirty="0"/>
              <a:t> (</a:t>
            </a:r>
            <a:r>
              <a:rPr lang="en-US" sz="2400" dirty="0" err="1"/>
              <a:t>xanh</a:t>
            </a:r>
            <a:r>
              <a:rPr lang="en-US" sz="2400" dirty="0"/>
              <a:t> </a:t>
            </a:r>
            <a:r>
              <a:rPr lang="en-US" sz="2400" dirty="0" err="1"/>
              <a:t>vàng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Thở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/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endParaRPr lang="en-US" sz="2400" dirty="0"/>
          </a:p>
          <a:p>
            <a:pPr lvl="1"/>
            <a:r>
              <a:rPr lang="en-US" sz="2400" dirty="0" err="1"/>
              <a:t>Đợt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 fontScale="70000" lnSpcReduction="20000"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Tầm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quan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trọng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Điều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trị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nhẹ</a:t>
            </a:r>
            <a:endParaRPr lang="en-US" sz="2600" dirty="0"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Arial" pitchFamily="34" charset="0"/>
              </a:rPr>
              <a:t>Đợt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cấp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trung</a:t>
            </a:r>
            <a:r>
              <a:rPr lang="en-US" sz="2600" dirty="0">
                <a:latin typeface="Arial" pitchFamily="34" charset="0"/>
              </a:rPr>
              <a:t> </a:t>
            </a:r>
            <a:r>
              <a:rPr lang="en-US" sz="2600" dirty="0" err="1">
                <a:latin typeface="Arial" pitchFamily="34" charset="0"/>
              </a:rPr>
              <a:t>bình</a:t>
            </a:r>
            <a:endParaRPr lang="en-US" sz="2600" dirty="0">
              <a:latin typeface="Arial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Đợt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cấp</a:t>
            </a:r>
            <a:r>
              <a:rPr lang="en-US" sz="26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Arial" pitchFamily="34" charset="0"/>
              </a:rPr>
              <a:t>nặng</a:t>
            </a:r>
            <a:endParaRPr lang="en-US" sz="2600" dirty="0">
              <a:solidFill>
                <a:srgbClr val="FFFF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35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830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41967986-CFBC-4705-A182-2B82C5336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6525344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© 2019 Global Initiative for Chronic Obstructive Lung Disease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D7327DD-6B2F-45A9-9387-D7C041935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395082"/>
            <a:ext cx="655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Management of Exacerbations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7A07B-1140-43EC-9C13-68EB0DCB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88" y="1157389"/>
            <a:ext cx="6912768" cy="51845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7582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17700"/>
            <a:ext cx="3200400" cy="4940300"/>
          </a:xfrm>
        </p:spPr>
        <p:txBody>
          <a:bodyPr/>
          <a:lstStyle/>
          <a:p>
            <a:r>
              <a:rPr lang="en-US" sz="3600" i="1" dirty="0">
                <a:solidFill>
                  <a:srgbClr val="FFCC00"/>
                </a:solidFill>
                <a:latin typeface="Arial" charset="0"/>
                <a:ea typeface="ＭＳ Ｐゴシック" pitchFamily="34" charset="-128"/>
              </a:rPr>
              <a:t>Oxygen:</a:t>
            </a:r>
            <a:r>
              <a:rPr lang="en-US" sz="36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</a:rPr>
              <a:t>  </a:t>
            </a:r>
            <a:r>
              <a:rPr lang="en-US" sz="3600" dirty="0" err="1">
                <a:solidFill>
                  <a:srgbClr val="FFFFFF"/>
                </a:solidFill>
                <a:latin typeface="Arial" charset="0"/>
                <a:ea typeface="ＭＳ Ｐゴシック" pitchFamily="34" charset="-128"/>
              </a:rPr>
              <a:t>chỉnh</a:t>
            </a:r>
            <a:r>
              <a:rPr lang="en-US" sz="36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</a:rPr>
              <a:t> SpO2 88-92%.</a:t>
            </a:r>
            <a:endParaRPr lang="en-US" dirty="0"/>
          </a:p>
        </p:txBody>
      </p:sp>
      <p:pic>
        <p:nvPicPr>
          <p:cNvPr id="501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338961"/>
            <a:ext cx="5867400" cy="554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7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3200400" cy="153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830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619672" y="395082"/>
            <a:ext cx="655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Management of Exacerbations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521661" y="6403091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2017 Global Initiative for Chronic Obstructive Lung Disease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57194" y="1209437"/>
            <a:ext cx="842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Respiratory support</a:t>
            </a:r>
            <a:endParaRPr kumimoji="0" lang="en-AU" sz="2400" b="1" i="1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482" name="Picture 2" descr="tabl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9" y="1916832"/>
            <a:ext cx="839699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table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9" y="4149080"/>
            <a:ext cx="837615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226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NIV/BiPAP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NKQ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PaCO2 &gt; 45 mmHg </a:t>
            </a:r>
            <a:r>
              <a:rPr lang="en-US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pH &lt;7. 35</a:t>
            </a:r>
          </a:p>
          <a:p>
            <a:pPr lvl="1">
              <a:defRPr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(di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nghịch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co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ờn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PaO2 &lt; 60 mmHg hay SpO2 &lt; 90%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kéo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oxy (qua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830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619672" y="395082"/>
            <a:ext cx="655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Management of Exacerbations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521661" y="6403091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2017 Global Initiative for Chronic Obstructive Lung Disease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57194" y="1219200"/>
            <a:ext cx="842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Respiratory support</a:t>
            </a:r>
            <a:endParaRPr kumimoji="0" lang="en-AU" sz="2400" b="1" i="1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506" name="Picture 2" descr="tabl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3" y="1867272"/>
            <a:ext cx="847991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ABF4F-F7D0-4034-AE7E-63D1A83814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470" y="4038600"/>
            <a:ext cx="2819400" cy="3593592"/>
          </a:xfrm>
        </p:spPr>
        <p:txBody>
          <a:bodyPr>
            <a:normAutofit/>
          </a:bodyPr>
          <a:lstStyle/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oxy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PaO2/ FiO2 &lt; 200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 &lt; 7,25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PaCO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&gt;60mmHg</a:t>
            </a:r>
          </a:p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Nhịp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35l/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616C7-D917-4C62-8031-8AF593B1F5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7194" y="4038600"/>
            <a:ext cx="5662606" cy="2300287"/>
          </a:xfrm>
        </p:spPr>
        <p:txBody>
          <a:bodyPr>
            <a:normAutofit fontScale="62500" lnSpcReduction="20000"/>
          </a:bodyPr>
          <a:lstStyle/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ói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mữa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oxy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ng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342900" lvl="4" indent="-342900">
              <a:lnSpc>
                <a:spcPct val="150000"/>
              </a:lnSpc>
              <a:buSzPct val="70000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nhịp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02C8FB27-FD68-487E-B4A8-2338D0876B24}"/>
              </a:ext>
            </a:extLst>
          </p:cNvPr>
          <p:cNvSpPr/>
          <p:nvPr/>
        </p:nvSpPr>
        <p:spPr>
          <a:xfrm>
            <a:off x="6862970" y="4399813"/>
            <a:ext cx="1676400" cy="146208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615E-4648-45ED-B252-AA3D122E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0"/>
            <a:ext cx="8074133" cy="908720"/>
          </a:xfrm>
        </p:spPr>
        <p:txBody>
          <a:bodyPr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NIV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COPD 1998-2008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A764-703E-45C7-8A23-A4A7791F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" y="5984908"/>
            <a:ext cx="6870960" cy="1088884"/>
          </a:xfrm>
        </p:spPr>
        <p:txBody>
          <a:bodyPr>
            <a:normAutofit/>
          </a:bodyPr>
          <a:lstStyle/>
          <a:p>
            <a:r>
              <a:rPr lang="en-US" b="1" dirty="0"/>
              <a:t>7 511 276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viện</a:t>
            </a:r>
            <a:r>
              <a:rPr lang="en-US" b="1" dirty="0"/>
              <a:t> do </a:t>
            </a:r>
            <a:r>
              <a:rPr lang="en-US" b="1" dirty="0" err="1"/>
              <a:t>đợt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COPD</a:t>
            </a:r>
          </a:p>
          <a:p>
            <a:r>
              <a:rPr lang="en-US" b="1" dirty="0"/>
              <a:t>8,1%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khí</a:t>
            </a:r>
            <a:r>
              <a:rPr lang="en-US" b="1" dirty="0"/>
              <a:t> </a:t>
            </a:r>
            <a:r>
              <a:rPr lang="en-US" b="1" dirty="0" err="1"/>
              <a:t>hỗ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FAD8-0D59-43BC-AB3F-EEC5628C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8DDA02-15FC-49AF-8E4C-143868E9B6B6}" type="slidenum">
              <a:rPr lang="hr-HR" smtClean="0"/>
              <a:pPr>
                <a:defRPr/>
              </a:pPr>
              <a:t>48</a:t>
            </a:fld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F56D3-D55A-420C-B9CE-06DA54F4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0" y="692712"/>
            <a:ext cx="6869962" cy="541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9AF21-7FDF-467F-AC8A-CDC3D1ACC6A9}"/>
              </a:ext>
            </a:extLst>
          </p:cNvPr>
          <p:cNvSpPr txBox="1"/>
          <p:nvPr/>
        </p:nvSpPr>
        <p:spPr>
          <a:xfrm>
            <a:off x="5648005" y="6460327"/>
            <a:ext cx="349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Chandra AJRCCM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C0D41-039C-44E3-B3D7-81B8AECF7E1E}"/>
              </a:ext>
            </a:extLst>
          </p:cNvPr>
          <p:cNvSpPr/>
          <p:nvPr/>
        </p:nvSpPr>
        <p:spPr>
          <a:xfrm>
            <a:off x="2447048" y="2038399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42% </a:t>
            </a:r>
            <a:r>
              <a:rPr lang="en-US" dirty="0" err="1">
                <a:solidFill>
                  <a:srgbClr val="FF0000"/>
                </a:solidFill>
              </a:rPr>
              <a:t>giảm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khí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xâm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lấn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8695-C591-447D-9D4E-CAC66BA2C561}"/>
              </a:ext>
            </a:extLst>
          </p:cNvPr>
          <p:cNvSpPr/>
          <p:nvPr/>
        </p:nvSpPr>
        <p:spPr>
          <a:xfrm>
            <a:off x="4932040" y="3727357"/>
            <a:ext cx="2255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462% </a:t>
            </a:r>
            <a:r>
              <a:rPr lang="en-US" dirty="0" err="1">
                <a:solidFill>
                  <a:srgbClr val="FF0000"/>
                </a:solidFill>
              </a:rPr>
              <a:t>tăng</a:t>
            </a:r>
            <a:r>
              <a:rPr lang="en-US" dirty="0">
                <a:solidFill>
                  <a:srgbClr val="FF0000"/>
                </a:solidFill>
              </a:rPr>
              <a:t> NIV</a:t>
            </a:r>
          </a:p>
        </p:txBody>
      </p:sp>
    </p:spTree>
    <p:extLst>
      <p:ext uri="{BB962C8B-B14F-4D97-AF65-F5344CB8AC3E}">
        <p14:creationId xmlns:p14="http://schemas.microsoft.com/office/powerpoint/2010/main" val="2537686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 bwMode="auto">
          <a:xfrm>
            <a:off x="0" y="373698"/>
            <a:ext cx="9067800" cy="984885"/>
          </a:xfrm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 err="1">
                <a:solidFill>
                  <a:srgbClr val="FFC000"/>
                </a:solidFill>
              </a:rPr>
              <a:t>Bằng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chứng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cho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hiệu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quả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và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độ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mạnh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của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khuyến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cáo</a:t>
            </a:r>
            <a:r>
              <a:rPr lang="en-US" sz="2200" dirty="0">
                <a:solidFill>
                  <a:srgbClr val="FFC000"/>
                </a:solidFill>
              </a:rPr>
              <a:t>: </a:t>
            </a:r>
            <a:r>
              <a:rPr lang="en-US" sz="2200" dirty="0" err="1">
                <a:solidFill>
                  <a:srgbClr val="FFC000"/>
                </a:solidFill>
              </a:rPr>
              <a:t>thông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khí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không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xâm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lấn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trong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suy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hô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hấp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cấp</a:t>
            </a:r>
            <a:br>
              <a:rPr lang="en-US" sz="2400" dirty="0">
                <a:solidFill>
                  <a:srgbClr val="FFC000"/>
                </a:solidFill>
              </a:rPr>
            </a:br>
            <a:r>
              <a:rPr lang="en-US" sz="1400" dirty="0">
                <a:solidFill>
                  <a:srgbClr val="FFC000"/>
                </a:solidFill>
              </a:rPr>
              <a:t>Hill ns, Brennan J, </a:t>
            </a:r>
            <a:r>
              <a:rPr lang="en-US" sz="1400" dirty="0" err="1">
                <a:solidFill>
                  <a:srgbClr val="FFC000"/>
                </a:solidFill>
              </a:rPr>
              <a:t>Garpestad</a:t>
            </a:r>
            <a:r>
              <a:rPr lang="en-US" sz="1400" dirty="0">
                <a:solidFill>
                  <a:srgbClr val="FFC000"/>
                </a:solidFill>
              </a:rPr>
              <a:t> E et al 2007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458589" y="5280671"/>
            <a:ext cx="4711824" cy="1540631"/>
          </a:xfrm>
        </p:spPr>
        <p:txBody>
          <a:bodyPr rtlCol="0">
            <a:noAutofit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en-US" sz="1600" b="1" dirty="0" err="1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Độ</a:t>
            </a:r>
            <a:r>
              <a:rPr lang="en-US" sz="1600" b="1" dirty="0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600" b="1" dirty="0" err="1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mạnh</a:t>
            </a:r>
            <a:r>
              <a:rPr lang="en-US" sz="1600" b="1" dirty="0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600" b="1" dirty="0" err="1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của</a:t>
            </a:r>
            <a:r>
              <a:rPr lang="en-US" sz="1600" b="1" dirty="0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600" b="1" dirty="0" err="1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khuyến</a:t>
            </a:r>
            <a:r>
              <a:rPr lang="en-US" sz="1600" b="1" dirty="0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600" b="1" dirty="0" err="1">
                <a:solidFill>
                  <a:srgbClr val="81B9D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cáo</a:t>
            </a:r>
            <a:endParaRPr lang="en-US" sz="1600" b="1" dirty="0">
              <a:solidFill>
                <a:srgbClr val="81B9D5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vi-VN" sz="1400" dirty="0" err="1">
                <a:solidFill>
                  <a:srgbClr val="C00000"/>
                </a:solidFill>
              </a:rPr>
              <a:t>Khuyến</a:t>
            </a:r>
            <a:r>
              <a:rPr lang="vi-VN" sz="1400" dirty="0">
                <a:solidFill>
                  <a:srgbClr val="C00000"/>
                </a:solidFill>
              </a:rPr>
              <a:t> </a:t>
            </a:r>
            <a:r>
              <a:rPr lang="vi-VN" sz="1400" dirty="0" err="1">
                <a:solidFill>
                  <a:srgbClr val="C00000"/>
                </a:solidFill>
              </a:rPr>
              <a:t>cáo</a:t>
            </a:r>
            <a:r>
              <a:rPr lang="vi-VN" sz="1400" dirty="0">
                <a:solidFill>
                  <a:srgbClr val="C00000"/>
                </a:solidFill>
              </a:rPr>
              <a:t>: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lựa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chọn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đầu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tiên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về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hỗ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trợ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hô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hấp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ở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một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số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bệnh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nhân</a:t>
            </a:r>
            <a:r>
              <a:rPr lang="en-US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chọn</a:t>
            </a:r>
            <a:r>
              <a:rPr lang="en-US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lọc</a:t>
            </a:r>
            <a:endParaRPr lang="vi-VN" sz="1400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vi-VN" sz="1400" dirty="0" err="1">
                <a:solidFill>
                  <a:srgbClr val="FFC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Hướng</a:t>
            </a:r>
            <a:r>
              <a:rPr lang="vi-VN" sz="1400" dirty="0">
                <a:solidFill>
                  <a:srgbClr val="FFC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rgbClr val="FFC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dẫn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có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thể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được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sử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dụng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ở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những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bệnh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nhân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thích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hợp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nhưng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cần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theo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dõi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cẩn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thận</a:t>
            </a:r>
            <a:endParaRPr lang="vi-VN" sz="1400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vi-VN" sz="1400" dirty="0" err="1">
                <a:solidFill>
                  <a:srgbClr val="94DE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Lựa</a:t>
            </a:r>
            <a:r>
              <a:rPr lang="vi-VN" sz="1400" dirty="0">
                <a:solidFill>
                  <a:srgbClr val="94DE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rgbClr val="94DE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chọn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thích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hợp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cho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một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số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ít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bệnh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nhân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được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lựa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chọn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và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theo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dõi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cẩn</a:t>
            </a:r>
            <a:r>
              <a:rPr lang="vi-VN" sz="1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thận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DEEA8">
                <a:tint val="45000"/>
                <a:satMod val="400000"/>
              </a:srgbClr>
            </a:duotone>
            <a:lum bright="-48000" contrast="40000"/>
          </a:blip>
          <a:srcRect/>
          <a:stretch>
            <a:fillRect/>
          </a:stretch>
        </p:blipFill>
        <p:spPr bwMode="auto">
          <a:xfrm>
            <a:off x="0" y="1497954"/>
            <a:ext cx="6780350" cy="3084130"/>
          </a:xfrm>
          <a:prstGeom prst="rect">
            <a:avLst/>
          </a:prstGeom>
          <a:solidFill>
            <a:srgbClr val="BED86A"/>
          </a:solidFill>
          <a:ln>
            <a:noFill/>
          </a:ln>
          <a:effectLst/>
        </p:spPr>
      </p:pic>
      <p:sp>
        <p:nvSpPr>
          <p:cNvPr id="87045" name="TextBox 3"/>
          <p:cNvSpPr txBox="1">
            <a:spLocks noChangeArrowheads="1"/>
          </p:cNvSpPr>
          <p:nvPr/>
        </p:nvSpPr>
        <p:spPr bwMode="auto">
          <a:xfrm>
            <a:off x="0" y="5452976"/>
            <a:ext cx="462909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+mn-lt"/>
              </a:rPr>
              <a:t>Mức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chứng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cứ</a:t>
            </a:r>
            <a:endParaRPr lang="en-US" sz="1400" dirty="0">
              <a:latin typeface="+mn-lt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+mn-lt"/>
              </a:rPr>
              <a:t>A: </a:t>
            </a:r>
            <a:r>
              <a:rPr lang="en-US" sz="1400" dirty="0">
                <a:latin typeface="+mn-lt"/>
              </a:rPr>
              <a:t>multiple randomized controlled trials and meta-analyses </a:t>
            </a:r>
          </a:p>
          <a:p>
            <a:r>
              <a:rPr lang="en-US" sz="1400" b="1" dirty="0">
                <a:solidFill>
                  <a:srgbClr val="FC8624"/>
                </a:solidFill>
                <a:latin typeface="+mn-lt"/>
              </a:rPr>
              <a:t>B: </a:t>
            </a:r>
            <a:r>
              <a:rPr lang="en-US" sz="1400" dirty="0">
                <a:latin typeface="+mn-lt"/>
              </a:rPr>
              <a:t>more than one randomized, controlled trial, case control series, or cohort studies</a:t>
            </a:r>
          </a:p>
          <a:p>
            <a:r>
              <a:rPr lang="en-US" sz="1400" b="1" dirty="0">
                <a:solidFill>
                  <a:srgbClr val="92D050"/>
                </a:solidFill>
                <a:latin typeface="+mn-lt"/>
              </a:rPr>
              <a:t>C: </a:t>
            </a:r>
            <a:r>
              <a:rPr lang="en-US" sz="1400" dirty="0">
                <a:latin typeface="+mn-lt"/>
              </a:rPr>
              <a:t>case series or conflicting data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943100" y="2286000"/>
            <a:ext cx="1524000" cy="10160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2476500" y="2943225"/>
            <a:ext cx="1066800" cy="104775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662238" y="2630488"/>
            <a:ext cx="838200" cy="10160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1987550" y="3422650"/>
            <a:ext cx="1524000" cy="10160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3733800" y="2276475"/>
            <a:ext cx="1295400" cy="119063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779838" y="2932113"/>
            <a:ext cx="1295400" cy="119062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810000" y="3413125"/>
            <a:ext cx="1295400" cy="119063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803650" y="2598738"/>
            <a:ext cx="1250950" cy="13335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3810000" y="3565525"/>
            <a:ext cx="1249363" cy="11430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825875" y="3757613"/>
            <a:ext cx="1249363" cy="12065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825875" y="3905250"/>
            <a:ext cx="1249363" cy="13970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3817938" y="4241800"/>
            <a:ext cx="1249362" cy="117475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2262188" y="4070350"/>
            <a:ext cx="1249362" cy="13335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2255838" y="4241800"/>
            <a:ext cx="1249362" cy="117475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460625" y="3565525"/>
            <a:ext cx="1050925" cy="114300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3759200" y="2438400"/>
            <a:ext cx="1249363" cy="88900"/>
          </a:xfrm>
          <a:prstGeom prst="rightArrow">
            <a:avLst/>
          </a:prstGeom>
          <a:gradFill flip="none" rotWithShape="1">
            <a:gsLst>
              <a:gs pos="0">
                <a:srgbClr val="C2ED55">
                  <a:shade val="30000"/>
                  <a:satMod val="115000"/>
                </a:srgbClr>
              </a:gs>
              <a:gs pos="50000">
                <a:srgbClr val="C2ED55">
                  <a:shade val="67500"/>
                  <a:satMod val="115000"/>
                </a:srgbClr>
              </a:gs>
              <a:gs pos="100000">
                <a:srgbClr val="C2ED55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3802063" y="3276600"/>
            <a:ext cx="1249362" cy="88900"/>
          </a:xfrm>
          <a:prstGeom prst="rightArrow">
            <a:avLst/>
          </a:prstGeom>
          <a:gradFill flip="none" rotWithShape="1">
            <a:gsLst>
              <a:gs pos="0">
                <a:srgbClr val="C2ED55">
                  <a:shade val="30000"/>
                  <a:satMod val="115000"/>
                </a:srgbClr>
              </a:gs>
              <a:gs pos="50000">
                <a:srgbClr val="C2ED55">
                  <a:shade val="67500"/>
                  <a:satMod val="115000"/>
                </a:srgbClr>
              </a:gs>
              <a:gs pos="100000">
                <a:srgbClr val="C2ED55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3802063" y="3124200"/>
            <a:ext cx="1249362" cy="88900"/>
          </a:xfrm>
          <a:prstGeom prst="rightArrow">
            <a:avLst/>
          </a:prstGeom>
          <a:gradFill flip="none" rotWithShape="1">
            <a:gsLst>
              <a:gs pos="0">
                <a:srgbClr val="C2ED55">
                  <a:shade val="30000"/>
                  <a:satMod val="115000"/>
                </a:srgbClr>
              </a:gs>
              <a:gs pos="50000">
                <a:srgbClr val="C2ED55">
                  <a:shade val="67500"/>
                  <a:satMod val="115000"/>
                </a:srgbClr>
              </a:gs>
              <a:gs pos="100000">
                <a:srgbClr val="C2ED55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3810000" y="4070350"/>
            <a:ext cx="1249363" cy="88900"/>
          </a:xfrm>
          <a:prstGeom prst="rightArrow">
            <a:avLst/>
          </a:prstGeom>
          <a:gradFill flip="none" rotWithShape="1">
            <a:gsLst>
              <a:gs pos="0">
                <a:srgbClr val="C2ED55">
                  <a:shade val="30000"/>
                  <a:satMod val="115000"/>
                </a:srgbClr>
              </a:gs>
              <a:gs pos="50000">
                <a:srgbClr val="C2ED55">
                  <a:shade val="67500"/>
                  <a:satMod val="115000"/>
                </a:srgbClr>
              </a:gs>
              <a:gs pos="100000">
                <a:srgbClr val="C2ED55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1143000" y="2428875"/>
            <a:ext cx="2357438" cy="139700"/>
          </a:xfrm>
          <a:prstGeom prst="rightArrow">
            <a:avLst/>
          </a:prstGeom>
          <a:gradFill flip="none" rotWithShape="1">
            <a:gsLst>
              <a:gs pos="0">
                <a:srgbClr val="BDEE6E">
                  <a:shade val="30000"/>
                  <a:satMod val="115000"/>
                </a:srgbClr>
              </a:gs>
              <a:gs pos="50000">
                <a:srgbClr val="BDEE6E">
                  <a:shade val="67500"/>
                  <a:satMod val="115000"/>
                </a:srgbClr>
              </a:gs>
              <a:gs pos="100000">
                <a:srgbClr val="BDEE6E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363663" y="3089275"/>
            <a:ext cx="2171700" cy="117475"/>
          </a:xfrm>
          <a:prstGeom prst="rightArrow">
            <a:avLst/>
          </a:prstGeom>
          <a:gradFill flip="none" rotWithShape="1">
            <a:gsLst>
              <a:gs pos="0">
                <a:srgbClr val="BDEE6E">
                  <a:shade val="30000"/>
                  <a:satMod val="115000"/>
                </a:srgbClr>
              </a:gs>
              <a:gs pos="50000">
                <a:srgbClr val="BDEE6E">
                  <a:shade val="67500"/>
                  <a:satMod val="115000"/>
                </a:srgbClr>
              </a:gs>
              <a:gs pos="100000">
                <a:srgbClr val="BDEE6E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1284288" y="3244850"/>
            <a:ext cx="2247900" cy="112713"/>
          </a:xfrm>
          <a:prstGeom prst="rightArrow">
            <a:avLst/>
          </a:prstGeom>
          <a:gradFill flip="none" rotWithShape="1">
            <a:gsLst>
              <a:gs pos="0">
                <a:srgbClr val="BDEE6E">
                  <a:shade val="30000"/>
                  <a:satMod val="115000"/>
                </a:srgbClr>
              </a:gs>
              <a:gs pos="50000">
                <a:srgbClr val="BDEE6E">
                  <a:shade val="67500"/>
                  <a:satMod val="115000"/>
                </a:srgbClr>
              </a:gs>
              <a:gs pos="100000">
                <a:srgbClr val="BDEE6E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600200" y="3757613"/>
            <a:ext cx="1866900" cy="120650"/>
          </a:xfrm>
          <a:prstGeom prst="rightArrow">
            <a:avLst/>
          </a:prstGeom>
          <a:gradFill flip="none" rotWithShape="1">
            <a:gsLst>
              <a:gs pos="0">
                <a:srgbClr val="BDEE6E">
                  <a:shade val="30000"/>
                  <a:satMod val="115000"/>
                </a:srgbClr>
              </a:gs>
              <a:gs pos="50000">
                <a:srgbClr val="BDEE6E">
                  <a:shade val="67500"/>
                  <a:satMod val="115000"/>
                </a:srgbClr>
              </a:gs>
              <a:gs pos="100000">
                <a:srgbClr val="BDEE6E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2057400" y="3905250"/>
            <a:ext cx="1409700" cy="128588"/>
          </a:xfrm>
          <a:prstGeom prst="rightArrow">
            <a:avLst/>
          </a:prstGeom>
          <a:gradFill flip="none" rotWithShape="1">
            <a:gsLst>
              <a:gs pos="0">
                <a:srgbClr val="BDEE6E">
                  <a:shade val="30000"/>
                  <a:satMod val="115000"/>
                </a:srgbClr>
              </a:gs>
              <a:gs pos="50000">
                <a:srgbClr val="BDEE6E">
                  <a:shade val="67500"/>
                  <a:satMod val="115000"/>
                </a:srgbClr>
              </a:gs>
              <a:gs pos="100000">
                <a:srgbClr val="BDEE6E">
                  <a:shade val="100000"/>
                  <a:satMod val="115000"/>
                </a:srgbClr>
              </a:gs>
            </a:gsLst>
            <a:lin ang="10800000" scaled="1"/>
            <a:tileRect/>
          </a:gra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12"/>
    </mc:Choice>
    <mc:Fallback xmlns="">
      <p:transition spd="slow" advTm="4032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09600"/>
            <a:ext cx="7772400" cy="14557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đợt</a:t>
            </a:r>
            <a:r>
              <a:rPr lang="en-US" sz="3600" b="1" dirty="0"/>
              <a:t> </a:t>
            </a:r>
            <a:r>
              <a:rPr lang="en-US" sz="3600" b="1" dirty="0" err="1"/>
              <a:t>cấp</a:t>
            </a:r>
            <a:r>
              <a:rPr lang="en-US" sz="3600" b="1" dirty="0"/>
              <a:t> COPD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752600"/>
            <a:ext cx="7162800" cy="3649662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Định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nghĩa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Tầm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quan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Arial" pitchFamily="34" charset="0"/>
              </a:rPr>
              <a:t>trọng</a:t>
            </a:r>
            <a:endParaRPr lang="en-US" sz="2800" dirty="0">
              <a:solidFill>
                <a:srgbClr val="FFFF00"/>
              </a:solidFill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Phân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loại</a:t>
            </a:r>
            <a:r>
              <a:rPr lang="en-US" sz="2800" dirty="0">
                <a:latin typeface="Arial" pitchFamily="34" charset="0"/>
              </a:rPr>
              <a:t> - </a:t>
            </a:r>
            <a:r>
              <a:rPr lang="en-US" sz="2800" dirty="0" err="1">
                <a:latin typeface="Arial" pitchFamily="34" charset="0"/>
              </a:rPr>
              <a:t>Chẩn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đoán</a:t>
            </a:r>
            <a:endParaRPr lang="en-US" sz="2800" dirty="0">
              <a:latin typeface="Arial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Arial" pitchFamily="34" charset="0"/>
              </a:rPr>
              <a:t>Điều</a:t>
            </a:r>
            <a:r>
              <a:rPr lang="en-US" sz="2800" dirty="0">
                <a:latin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</a:rPr>
              <a:t>trị</a:t>
            </a:r>
            <a:endParaRPr lang="en-US" sz="28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390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/>
          <p:cNvSpPr>
            <a:spLocks noChangeArrowheads="1"/>
          </p:cNvSpPr>
          <p:nvPr/>
        </p:nvSpPr>
        <p:spPr bwMode="auto">
          <a:xfrm>
            <a:off x="419100" y="1755775"/>
            <a:ext cx="83058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3388" y="1371600"/>
            <a:ext cx="8710612" cy="241776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800"/>
              </a:spcAft>
              <a:buClr>
                <a:srgbClr val="00FF66"/>
              </a:buClr>
              <a:buSzPct val="100000"/>
              <a:buFont typeface="Monotype Sorts" charset="0"/>
              <a:buNone/>
              <a:defRPr/>
            </a:pPr>
            <a:r>
              <a:rPr lang="en-AU" sz="2400" i="1" dirty="0" err="1">
                <a:solidFill>
                  <a:srgbClr val="FFCC00"/>
                </a:solidFill>
              </a:rPr>
              <a:t>Thông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khí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cơ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học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không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xâm</a:t>
            </a:r>
            <a:r>
              <a:rPr lang="en-AU" sz="2400" i="1" dirty="0">
                <a:solidFill>
                  <a:srgbClr val="FFCC00"/>
                </a:solidFill>
              </a:rPr>
              <a:t> </a:t>
            </a:r>
            <a:r>
              <a:rPr lang="en-AU" sz="2400" i="1" dirty="0" err="1">
                <a:solidFill>
                  <a:srgbClr val="FFCC00"/>
                </a:solidFill>
              </a:rPr>
              <a:t>lấn</a:t>
            </a:r>
            <a:r>
              <a:rPr lang="en-AU" sz="2400" i="1" dirty="0">
                <a:solidFill>
                  <a:srgbClr val="FFCC00"/>
                </a:solidFill>
              </a:rPr>
              <a:t>:</a:t>
            </a:r>
          </a:p>
          <a:p>
            <a:pPr>
              <a:spcAft>
                <a:spcPts val="1800"/>
              </a:spcAft>
              <a:buClr>
                <a:srgbClr val="00FF66"/>
              </a:buClr>
              <a:buSzPct val="100000"/>
              <a:buFont typeface="Wingdings" charset="2"/>
              <a:buChar char="§"/>
              <a:defRPr/>
            </a:pPr>
            <a:r>
              <a:rPr lang="en-AU" sz="2400" dirty="0" err="1"/>
              <a:t>Cải</a:t>
            </a:r>
            <a:r>
              <a:rPr lang="en-AU" sz="2400" dirty="0"/>
              <a:t> </a:t>
            </a:r>
            <a:r>
              <a:rPr lang="en-AU" sz="2400" dirty="0" err="1"/>
              <a:t>thiện</a:t>
            </a:r>
            <a:r>
              <a:rPr lang="en-AU" sz="2400" dirty="0"/>
              <a:t> </a:t>
            </a:r>
            <a:r>
              <a:rPr lang="en-AU" sz="2400" dirty="0" err="1"/>
              <a:t>toan</a:t>
            </a:r>
            <a:r>
              <a:rPr lang="en-AU" sz="2400" dirty="0"/>
              <a:t> </a:t>
            </a:r>
            <a:r>
              <a:rPr lang="en-AU" sz="2400" dirty="0" err="1"/>
              <a:t>hô</a:t>
            </a:r>
            <a:r>
              <a:rPr lang="en-AU" sz="2400" dirty="0"/>
              <a:t> </a:t>
            </a:r>
            <a:r>
              <a:rPr lang="en-AU" sz="2400" dirty="0" err="1"/>
              <a:t>hấp</a:t>
            </a:r>
            <a:r>
              <a:rPr lang="en-AU" sz="2400" dirty="0"/>
              <a:t>, </a:t>
            </a:r>
            <a:r>
              <a:rPr lang="en-AU" sz="2400" dirty="0" err="1"/>
              <a:t>giảm</a:t>
            </a:r>
            <a:r>
              <a:rPr lang="en-AU" sz="2400" dirty="0"/>
              <a:t> </a:t>
            </a:r>
            <a:r>
              <a:rPr lang="en-AU" sz="2400" dirty="0" err="1"/>
              <a:t>nhịp</a:t>
            </a:r>
            <a:r>
              <a:rPr lang="en-AU" sz="2400" dirty="0"/>
              <a:t> </a:t>
            </a:r>
            <a:r>
              <a:rPr lang="en-AU" sz="2400" dirty="0" err="1"/>
              <a:t>thở</a:t>
            </a:r>
            <a:r>
              <a:rPr lang="en-AU" sz="2400" dirty="0"/>
              <a:t>, </a:t>
            </a:r>
            <a:r>
              <a:rPr lang="en-AU" sz="2400" dirty="0" err="1"/>
              <a:t>giảm</a:t>
            </a:r>
            <a:r>
              <a:rPr lang="en-AU" sz="2400" dirty="0"/>
              <a:t> </a:t>
            </a:r>
            <a:r>
              <a:rPr lang="en-AU" sz="2400" dirty="0" err="1"/>
              <a:t>khó</a:t>
            </a:r>
            <a:r>
              <a:rPr lang="en-AU" sz="2400" dirty="0"/>
              <a:t> </a:t>
            </a:r>
            <a:r>
              <a:rPr lang="en-AU" sz="2400" dirty="0" err="1"/>
              <a:t>thở</a:t>
            </a:r>
            <a:r>
              <a:rPr lang="en-AU" sz="2400" dirty="0"/>
              <a:t>, </a:t>
            </a:r>
            <a:r>
              <a:rPr lang="en-AU" sz="2400" dirty="0" err="1"/>
              <a:t>giảm</a:t>
            </a:r>
            <a:r>
              <a:rPr lang="en-AU" sz="2400" dirty="0"/>
              <a:t> </a:t>
            </a:r>
            <a:r>
              <a:rPr lang="en-AU" sz="2400" dirty="0" err="1"/>
              <a:t>biến</a:t>
            </a:r>
            <a:r>
              <a:rPr lang="en-AU" sz="2400" dirty="0"/>
              <a:t> </a:t>
            </a:r>
            <a:r>
              <a:rPr lang="en-AU" sz="2400" dirty="0" err="1"/>
              <a:t>chứng</a:t>
            </a:r>
            <a:r>
              <a:rPr lang="en-AU" sz="2400" dirty="0"/>
              <a:t> </a:t>
            </a:r>
            <a:r>
              <a:rPr lang="en-AU" sz="2400" dirty="0" err="1"/>
              <a:t>và</a:t>
            </a:r>
            <a:r>
              <a:rPr lang="en-AU" sz="2400" dirty="0"/>
              <a:t> </a:t>
            </a:r>
            <a:r>
              <a:rPr lang="en-AU" sz="2400" dirty="0" err="1"/>
              <a:t>thời</a:t>
            </a:r>
            <a:r>
              <a:rPr lang="en-AU" sz="2400" dirty="0"/>
              <a:t> </a:t>
            </a:r>
            <a:r>
              <a:rPr lang="en-AU" sz="2400" dirty="0" err="1"/>
              <a:t>gian</a:t>
            </a:r>
            <a:r>
              <a:rPr lang="en-AU" sz="2400" dirty="0"/>
              <a:t> </a:t>
            </a:r>
            <a:r>
              <a:rPr lang="en-AU" sz="2400" dirty="0" err="1"/>
              <a:t>nằm</a:t>
            </a:r>
            <a:r>
              <a:rPr lang="en-AU" sz="2400" dirty="0"/>
              <a:t> </a:t>
            </a:r>
            <a:r>
              <a:rPr lang="en-AU" sz="2400" dirty="0" err="1"/>
              <a:t>viện</a:t>
            </a:r>
            <a:r>
              <a:rPr lang="en-AU" altLang="ja-JP" sz="2400" dirty="0"/>
              <a:t>.</a:t>
            </a:r>
          </a:p>
          <a:p>
            <a:pPr>
              <a:buClr>
                <a:srgbClr val="00FF66"/>
              </a:buClr>
              <a:buSzPct val="100000"/>
              <a:buFont typeface="Wingdings" charset="2"/>
              <a:buChar char="§"/>
              <a:defRPr/>
            </a:pPr>
            <a:r>
              <a:rPr lang="en-AU" sz="2400" b="1" dirty="0" err="1">
                <a:solidFill>
                  <a:srgbClr val="FFFF00"/>
                </a:solidFill>
              </a:rPr>
              <a:t>Giảm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tử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suất</a:t>
            </a:r>
            <a:r>
              <a:rPr lang="en-AU" sz="2400" b="1" dirty="0">
                <a:solidFill>
                  <a:srgbClr val="FFFF00"/>
                </a:solidFill>
              </a:rPr>
              <a:t> NNT 8</a:t>
            </a:r>
          </a:p>
          <a:p>
            <a:pPr>
              <a:buClr>
                <a:srgbClr val="00FF66"/>
              </a:buClr>
              <a:buSzPct val="100000"/>
              <a:buFont typeface="Wingdings" charset="2"/>
              <a:buChar char="§"/>
              <a:defRPr/>
            </a:pPr>
            <a:r>
              <a:rPr lang="en-AU" sz="2400" b="1" dirty="0" err="1">
                <a:solidFill>
                  <a:srgbClr val="FFFF00"/>
                </a:solidFill>
              </a:rPr>
              <a:t>Giảm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nhu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cầu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cần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nội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khí</a:t>
            </a:r>
            <a:r>
              <a:rPr lang="en-AU" sz="2400" b="1" dirty="0">
                <a:solidFill>
                  <a:srgbClr val="FFFF00"/>
                </a:solidFill>
              </a:rPr>
              <a:t> </a:t>
            </a:r>
            <a:r>
              <a:rPr lang="en-AU" sz="2400" b="1" dirty="0" err="1">
                <a:solidFill>
                  <a:srgbClr val="FFFF00"/>
                </a:solidFill>
              </a:rPr>
              <a:t>quản</a:t>
            </a:r>
            <a:r>
              <a:rPr lang="en-AU" sz="2400" b="1" dirty="0">
                <a:solidFill>
                  <a:srgbClr val="FFFF00"/>
                </a:solidFill>
              </a:rPr>
              <a:t> NNT 5.</a:t>
            </a:r>
            <a:endParaRPr lang="en-AU" altLang="ja-JP" sz="24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0810" y="255506"/>
            <a:ext cx="82870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Chiến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chẩn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đoán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phòng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BPTNMT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Điều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trị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đợt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cấp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BPTNMT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430213" y="1295400"/>
            <a:ext cx="8372475" cy="0"/>
          </a:xfrm>
          <a:prstGeom prst="line">
            <a:avLst/>
          </a:prstGeom>
          <a:noFill/>
          <a:ln w="28575">
            <a:solidFill>
              <a:srgbClr val="F4C600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+mn-cs"/>
            </a:endParaRPr>
          </a:p>
        </p:txBody>
      </p:sp>
      <p:sp>
        <p:nvSpPr>
          <p:cNvPr id="233478" name="TextBox 1"/>
          <p:cNvSpPr txBox="1">
            <a:spLocks noChangeArrowheads="1"/>
          </p:cNvSpPr>
          <p:nvPr/>
        </p:nvSpPr>
        <p:spPr bwMode="auto">
          <a:xfrm>
            <a:off x="307975" y="6449366"/>
            <a:ext cx="609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Lightower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BMJ 2003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© 2014 Global Initiative for Chronic Obstructive Lung Disease</a:t>
            </a:r>
          </a:p>
        </p:txBody>
      </p:sp>
      <p:sp>
        <p:nvSpPr>
          <p:cNvPr id="294914" name="AutoShape 2" descr="data:image/jpeg;base64,/9j/4AAQSkZJRgABAQAAAQABAAD/2wCEAAkGBxQTEhUUEhQWFhQXGBcXFxYYFxgXFRwYFxUYGBQcGBgYHCggGBwlHBQUITEhJSkrLi4uFx8zODMsNygtLisBCgoKDg0OGhAQGywkICQsLCwsLCwsLCwsLDAsLCwsLCwsLCwsLCwsLCwsLCwsLCwsLCwsLCwsLCwsLCwsLCwsLP/AABEIAKsBJwMBIgACEQEDEQH/xAAcAAACAgMBAQAAAAAAAAAAAAAEBQMGAAIHAQj/xABMEAACAAMFBAYFCAcECgMAAAABAgADEQQFEiExQVFhcQYTIoGRoTKxwdHwB0JSYnKCstIUIyRTkpPhM6LC8RUWNENUc4Ojs8Nj4/L/xAAZAQADAQEBAAAAAAAAAAAAAAAAAQMCBAX/xAAqEQACAgICAQMDBAMBAAAAAAAAAQIRAyESMUEEE1EiMnFhgaHwFLHBI//aAAwDAQACEQMRAD8A7WBGARixg1hDMYR4oj1o8QwCNaZxJSIye0IkEAzVVjHEYm2PX0gAV9Kgf0K1YSQ3UTaEGhBwGhBGhj5zF8Wjq2/aJ9ca59dMrmr/AFuEfSt8pis85d8qYPFDHy1JPYfnLPk/vhoD6C6P2hmsshixJMqWSSSSTgFamD8Z3nxhL0Oethsx/wDiT8MOI532VN8Z3nxjMZ3nxjWMhAbYzvPjHjOaanxjyPDABCZp3nxMedYd58TGpjyFYytfKDNnCSry5jqFPbwswahqARTU1Ptji1pvq1q5U2m0Ag/vpo8sWUfQ942ZZkoq+hZBu1JHtih9NOist2SeFyIGOmXaAHrGcbUqQ1Dk6Oare1rOYtNop/zpv5oh/wBOWv8A4q0fz5n5our3eoQoooIR2jo0TU1FfjWMLP8AJefpWuhMb+tX/FWj+dN/NDW57XaHAaZarXQ1oFnTBWmpJJNBCifYWU0III2RZ1u8tZwU1oCo129oc6Vh5MmtCwYU5PkuiK8pNrVOtk2q1MnzladMxqdmatR1I0IA0MI5d+WoH/arRy66Z+aL/dljZUwk1oB7a+uFltuOSzYmQV5keoxiOZ9Mpl9MruInu6+LWxLfpE4hRqZkyh0NKYqE5cs47rYL6S0ShOspM9aZy1cJMBoCR2ssWvZNDltjj72dVXCoAG4aRD0dtz2W1y3lsVVnlrNGwqXAqeIqSDz2Ew45VeycvTvjo7ncd9Wa041Qus2XQTJMwsk1D9ZTnTMZ8RDZZacTzZvfHPvlBsDGWLdZuzbLOcWJcuslf7xZg+eMIJ7iNsWS4r46+RLnAgB1DUyJFQKj+sdOjj2WDAv0fEn3xE4XYpPeQPXAn6XvrTlWvL/KN0tI+Dn5waFs3Mttif3mPtjVpTfRPn74kxnZT45xlG4eIgpDsgaztsLDnWniIGcsDQkjv+Kw0THv9sbTFxCjgHlqOUZcfgakLLLNbEMzt28IyC1u+hBDeI4cIyCKaG2hqseDWNljX50bMHk0xrJOseTjHlmbM8oBGz+kIliJz2hEsAzRDmY9maRrL1PdG0zSADS0CstuKt+Ex8o2U/q25Sz5/wBY+sCtVI3rTxEfKFjSktxuRPJ0ENAdx6BtW77N9ingxHsh/Fa+Tl63fI4Yx4TXiyxzPsqZGRkZCAyMMeRkAA7R5GNHkAzyf6B+1L/GPfEU6y9bJaXWmJQAdxGhiSf6Dfc/8iR7IOQ7/WYAWjlt7TzKmtLZTiUlTkT2gaZADTiSI3ko1AWUrXYYZdL7PhtTmnp0cfeGf94NEM+1K6php2VVGG5lFCPb3xCSWz1IN0mATbChOIgE8c4IlpXIx4WrHuKkTKeRhLmKMgKQutTCNmtFIBebWDYtMGnwBaEyMM3AhfbjQU3+yK4o85KJHLLhByOo2S2mdZq7JsnzZc/OsJ/k3n4rvk/Zwn7rso9gj35PpvWWSn7qYU7m7Y/GR3RB8nRIsnVhT2Zk5ajhNb3x2yXFtHmJ8kmXWRTd4ZeqJT9o9+Y88/OFNntNSDvgh54YYlMKwoKS2FdR4Zjw2QRIvCW22nPTx2QumNUBhyMBWhKGo8ILHVlsShzy8B64IkPqBl3UirWK3FTgOm0fGkPrO9RiU1G3eOYhp2ZaoNlTTWkZEanMGMjRkarEZPaEby9BELntrzgEa2gxll1PL2xpaBU0iWzJSADJxzHMRPAtr1EFwARJqY2maRGh7Xd7okmaQgPZWg7o+WJkrC89dwcfwzV90fU0k5D42x8x3rlarUPr2geEwn2RpAdP+S9q3fL4PNH/AHWPti2RTvkrb9gHCZM/FX2xcI55dsquj2MjyMjIzIyPIyACBo1jZ48CndCA0neg3IeTrGSTl3t+IxvNlEqw3igzGtR7o1kpQUJGrbRtYkeuNUwsDvK55U9kaaCSmQoxAIrWjU1FeWpgO2dErNMbEi9Q20ygApz1K6b9KV2w8w/FREiy3IOFlUHIFjRT3bYFG3Q/caXfRyq1pgqDUOrFWUrh+yaQOLRWOmdLOj8ybZz1SLMm1AUBgDgrUkFiBqAQCd8Vu4Oh4pjtlQRn1SsNNO2y18FPfE3hbekdUfUrjbKlNevKIDNG+Ox/oMlE/VS0UEUACitdKk6nLzhNflgD2OdQCq0IyFcjUxv2K8k/8nzRzMzhSsC3lJZQrMKYq4VOtBTMjZWuQ4QQL3my2wostpko5I8te2poRRwAwcVyzzpE9+2tJ8uTNQUxY6jWh7O/PfrHThwcJpnPm9Rzg0R9H71NnlT2GIsTKWUimhea2MAcqCpO4QZdU+dZCkl5wKTnJOAlcM2YSaHOpRiCAcsxxhZcVkxzQKZ0yO4kqtRxws/jFj6bXQ3Ur1K1dSOrUDPMjCBydZfnDzL62Yx/YWCyzdnxxjJM7A5XYfbA9nYkAkUNBUbjtHjWNrclVDDUeqIsqhxJtA02GN3StCPikJrNa+zXxhtYZ4ZTBYULmYhqmGljt7IQQdPjvhVahRoklPlCTG0XewW1JmlA27YeW6Mir3RMImrQ7/wmMiidkpRpl/kHsj42xDM9NecSWT0e8+uILS9COY9cMwSzBtjSTOq9NmcRWypOVTyERWSSyuGYUGdSSK6boLCgq1mkFQDbXU/PA5xHMv2zoBimoMvpL74B02Fqe33GJZmkIm6SWXFXra03CvqjD0ts29/4H/LC5L5Hwl8DuU9FqdlfAGPmC+54/S7UdAZlp8C0ynrjvb9LLPXLrSN2EgeYitWOxWETZkySlo62ZMaYXCyjMXHTsoxlkola0AzzOZhe5FGlile0B/JWrJYnLqUUzWKlgVBBRM1LUxDXMRcUnqdGU8mHvhLa+iqzAHafbATsLSXbLecAHgYW3l0XnqMUl3rsV0J03ldDyHdEpXd0XjCHVlwQV0z5UPqjGUjUERT7ntE6WpW0t1QHpKpVnO6lDUV+sBTbBH+nBWiVHNieR2Zxjka9j4LPWPIqdo6TvLahbdkQCIsNx3rLnSA7LnVhUEj0TTSHF8nSMTxuCtkkwxLJs+PFShIEumItgoS2LsgipoNvCNAZRYhi610NQR35QfJu4CtH9IJrn6JJG3P0vKL4409nPN6Fsy32ZGIZUyJBAk1ORpqeUam/LMaBZb57pCctpygq23SMRImAsSWpQjXiDA8yzuoqVag2jMeUXTj/AFmaCbxkquEhVqGYVUKD/ZsSMhwEKbNdwtc6WWJ6sSldlzzq7YRkRQ1Bz5xZbZd9VBVhXEXoduJCKCn2hrAdySOolKjsvWAKGoctDQA7dvjGU6la+BPaoPmTSpOGmlANnhCZpLVNRqD7/fEV/T2E3smgZRThxHeDC9b1nKKB8Q4iFY0g+yz6VBzoMhwBzp3VPdBc2wkWdwfnjyOkV9LxAILAgjv5+UWixzg8gKDXCMPtU96kQND2jgfSKV1dqQ/TXzQ+4xGwFXK6MQ5XZiORI3VqK8oe/KXYSqpMHzZhHcwPtVYQWOaKYthHnr7I6sLtEMiplp6FyF6xKipLTDXbRJaEA8Kue+LlaiC61FVU5jfvipfJ45eefsTT3VkD1xc58uhjlzfezoxfahGKhmDa1qaadoBvbBMrMEGPbbJzVt4oe4lf8MaIYkyiFZ/VTCp0PwPdBcmYVbsmnqrsja9rJ1iVX0hpxG2Ecy1zBkQVI36d0SaZRMss1w4xDI7Rx2x4mkV6y3y6t20xKdSDQ86HInwh3LtSuKoar8a7jDQPfQyuhv1yd/4TGRHc/wDbJ978JjIpHonPsv8AdNqWZLxqcsTDkVOFgeRUiIrwt8qXm/x3RUHvZ5E21JLNAx65VyIqABOpUaFSkzL68V28bzmTj+sI7gB8CHOaiLHicizXl02Y5SRQfSb2Aa/GcIrRfM5z2prcgcI7sOfnCsxnWRzym2dcccY+CeYa658W7R8THimITNiJpsYKBZmcY1adSF820UhZaLdABZbEpmzBLSlTtOgG0mnMRdrB1NnUBGz+dMI7TH6o0Uaxz7onaci5pr2icjhAypwqR48I06S9L0lgqjB5gJ21VTlQmmp+r40i8I1vyc2SduvB0a9el0mQuIsqKcsTGrE8Np0OQEUC/PlXUVEiWX+u5wKeIGbHvwxTpNgnWputmsyqa9ts3I3KuijKGiWezyQerlCqjN8ON+ZY6chGpSXT2ZhB9rX5HHQW9p942s/pUtXswRg2FTKwk+gRMBxNmKUxH0q0ga+LqmyLVOlhurl4i1n1cNKOmbOWqpIU11OmUSdFbzJnqJYZixzGvZ2+WfdFq6bXWXlrNCnFJJ7QINZcwDHkDWgZUOe6sYe09G9wktlIslkmWh+rM1ev+YrDCjgZkI9cnABOFgK7CdItNxy5kmR1c1Srqz1BGebExTZj1oakEEEEagg1UjcQQDHWJa/pcmTOyxTFXFTTEOy3dUGFi2azOkvgCs9oE1cj2hBdgvVpfZbNdx2d8KbXd7I1UyYbPaN8araA+uTjXjFrOekWl5mLNYJst4gZPUcR7dsVWx3i0s0OkN1mrMFVPdDsy4jG13kD2cVBsNMtxHDZ4wDMlVrQ1Bpw+DAlrBw72XOm8fOHePMCIZdpK8VPqgsOJpaleuZLUy304cIENd0bzZT4v1bZHPtNQjhU684wy520+BBgsKBp0quwxt0Wt7peJkfMmWQMK7Gkz3p/dmsO4bol/RHP+fugKRZ+pvWxE6zJVqTLeFVhXzh8jLR78otgxWe0CmajGPukMfIGOV2BsivePbHdOkdnDllbR1Kn7wofXHCpSFGo2oJVuYybzrHTgZHIXL5ObYku1BXNOsSZLU7MRMpgDurgI503x0O2COJuCFDCooxoRsPZIodhyr3R1boxe36XIExiA6dmb9oAdqmzECD4jZE8sduRvHLwFFaqeDMPGjf4oXstDSC5dsUzXljcsyvPsf4BGlolCtTHM2XSIVaIZ8nFp319cFIi7vXG9aaRlm0I7Xd6jMZQvMtpZLISD5HmNsWWYsKbZKoYyaoM6MXiHnorDC3a5HsNpu5GMgbo5L/ak+9+Bo8ikOiU+wm1CYHeYFLdRNcMfmmWWLS68CrzJR3CkLp8sI7KDVcmQ70YBpffhKg8QYJW8+rvCZ1hLSpoZXUkkYATLmUHAKWA+qI8tNiKpMWuI2fGUKdozJJIcd6lmPENwpDyxta/JrFLi9/gCd4jZ48LRG0cp2mxeNGePIjdoQA9rmwmtUzKD7W8K7Sco3ExJh9hnkySomGXi2quM1AArQkAUHGD+i9y2ZVZ5xxTACQTUKBXIgHVuJzFe+ENzTs2TLEASoOhBw18KecPpS4VAb0t+XcRSKSk0ThjjJJjVJqjKJ5XVkZdnlTzhLWN5T1ZVG0gRGjp0i5dGrtSUpnEUxdok64AchzJz8IbSrX2yjqe1UEFTQ1qWAJ1oGoYS3jbgqy1XMZHIVBI9HgaeyIHtUwjFjbBKUUrWtQDQKOQPt2R2Rg/tOGUruTK10gu/wDR57SwapkyH6pzA5jT/OLZ0BcPIIqQ0tzoxGTCo8w0Kr5vD9KVUDMoWpCk1UsfnEUGeZ5V2wT0ABSbOlnI4QSOKNT/ANkTy4J4ZbXY45Y5Ya7RbZ1n+sTzzhbbrGK5661GZ2bhXb5Q3mGF826DUu852EyhWWyrhQDLIjM1y1hRfyTsV56HMbyCD5iPEbCeye6sFrYV64S9hTHWgrXHhOzShga4kE1XL5FXZRhyyVmH+GHyQwmTazrBaT0IzFCeGUeiwJ9bxiGTcslXeYqsGmZOcbZ078oOQM2wboIs0rLOIZd0yV9FAvIsPGhzg1cshA5CNhE81FRUmMO0GyNc+1spWhrQQPEd7S+uRZfooMyduKmEU4Zk+WcKLoTRLfLhqEHSmW3MV90cj6YXdgmmYo7Lsa8GOfnn3gx1S3yQEUroAF8AaRX7xu9ZwMt9HBFdoYZqRxBz7o6YT4yslKNxKFZJsppLy5rFSHWapC4sXZwun1SRQhjlr369E7fNScstSE66ZLU9oUChmovaUgk4gtSOVKmBLbZ2lTGluKMhwn2EcCCCOBgaZUZqaEZg7iMwe40jplFNMgpUdms1iaWzM+GrkEBSSFQABRUgEnUk02xNMQERrY7eJ8iTNHz5asRuPzh3Go7okIjgaOxMAZaGPYJtEuoxDkYFWMMojxhAVrl1EHERBOEYNA3R1f2lPvfgaMie41/aV5t+BoyLQ6JT7KnfSFrS4qQyTZ5AAzIJJI55GnOPejk6Ypyc5VorAEgA0A5ilO8x7fPanTW1o89G7g5lnyI+5ALywHZTpu4MoPqMLm1E2oKUv2GlodcRwejs3Dh4xGWhJ0ecqryTrKan3TUr7fKG9Y55qmdUHcUbExBOeN2aBZzRk0B2hoXzzBc9oDmxREpASTCjqwNDXIiH0m3k6gcxrFetCVgVbS6jDUgfGhiqjyJLJwLNa73VNtW3D27oku634gGpSp57c/UYqtkszTDQabT8bYstlliWAApOHQk1iuKcMLurZmXPMu6R0RpTzZSFRmooa68MhnAihxlhZTt7JIO7lTPxhdZukMsKK4lOmlfAwbZ7/U/74AcVMLmrtBxklTJLTdmFOt9HCQGotBQmgOuWZEWK4rAC3XKKHAUP1gWUg8xh8+UVO/r960CXLJKfOOYxbgOG3jFi6BXyc5TkkgVQ8Ae0Ce8UjUvU84+3Lf6k/YcfrQ9nNQEkE0FaD0jTYBvjWZMLGp8N24d0G22TUYl7xwhfHO1Q07AnNLUnGTM8pkv3wL0cFOt/5kz/AMsyCK1tX2ZH45n/ANZiC49Zv23/ABk+2EMcVjKxrWPawAbRlYXWHrGczJgKhgQsvFlLUN2cQGTO+ZOdFoAK6wfWNSVOhJ2bxkaVjYGMgbTs5TDdQ+Y/rCmdKyy1GY5iGtcmG8Ee6B0SorFovRhlJ6dXf1iLaUXtJ2ZtPo/NY8jlyI3RSKR2ZrCammh1BzGeoI2iKB0s6Mmztjlj9Ucyu1Cdn2dx2abo7Mc/Bzzj5Dfk7vLJ7Mx0rMl8j/aKO/tfeaLsI47YbW0mak1fSRgeY0Yd6kjvjrsqerqsxM0cBgeDCoPnEM0adlcUrVEymhz0MC2mThPqgwpiGUeiXiXCdRoYg0XTF9Ign5R6+JWINY0aMNG0zW5P9pT734GjyNroH7Sn3vwNHkVj0Sn2VC3zKWm0A6M84d+JinmAORMQ27KaeKyz/wBtR7I9vM/tcz/nv/5DFtuPo+pdZ05cRwJglnQUGTONpzyGm+uzEY8lRWUlCSZz+87qtJng2aVNd2QdYqI+HI1UF1oMxSuYpSLtZrotAApY6ZaHCT34mrCPpF0lmWa88ZmzHs+H+zRqqpKkMFUkKGDBW4Yu6HV3fKEk1SyyZgANKllBOQJyFd++OqM44vC/c5/qyPX8Ek2xzlH6yyZb+qqPFRAbWeQ+RlUO0oxUju08odSenEras1OOTDyNfKDEvizWjItLcnQMML92Kh8I2s+KfcUJ48kfLKXaujKv/YTqn6EzI9zrl5RWbysMyS2GajIdldDyIybujq865U+YSvDUeefnAVqsrKvVz0EyUd+a8KHVT4GCXpsWT7HTBeonH7tnJHEYl1tNBYCiqwVm3Fgxpz7PmI6lcfRaypNExcRpUgOxJU7KUppvNTxEWN7nlGX1ZljAdVzC1riqduudY53gnHsp70ZHJrNZVRQFGUblYu949EloeoOE/Qc1XubMjvr3RUbVZ2lsVmKVYbDu3jeOIjmnGUezsxzjJaIVs4PGNf0RyQFRm00UkV25jbE8pgNsPrgvdJZ6tywxsMLDMAt2SW3CuHOhhQXJ0GR8Y2iuBGU0YFTuIIPnFp6Ff2//AE39axaXk4hRhXmPjOJrPJAzAAO/CAadwyiv+Pvs5n6i1VDGzWqmRhPOluJ9FKhFBZsqllc9gZHslSGzz1G/I95dQRUjiNYrRmzJM3C2Z1BOjKda89o2HkDHViw801ezmlOnYxsmc+e24Spf8Kl//bEF0t+smj6z+tPfBVglZu4PZmTMS7wMCLRvrDCfI7Y0sdzNJeZMae0yrMMJly1AqRmCor80axxuLTaZdOw6sZWI6xmKEMlxRlYgaZAFpvZVYJ84+A01PeITYJDXFBEuzMc6GmuorTvhVJtIbYeJB/pDmVeIZa0NMVCOQru4+UZWRVY3FgpttnFcU1VKmjYnQUI2Guka3bNVqhSGAJwkEEFa1UgjXIiJrytsg0ZyFI241Qng28QtFrV5pKOrAgCqmoxDTMcKRbHJN0TlF1Y4JAqYU2lMZJbQ5EHSm7lBZeo3n42wvn23GpUAowyz1B9sWZhFA6V3F1ZLyBVdSmrLy3jzg35Or8xYrM5zFXlctZi93pAcW3QwtIapxels4wpm2NVmCaqgTFIYMKg1G+msaeTkqYlHi7R0CW9DBFSM9kKrBbFmy1mLodRuYZMO4w3sUyowmIFyC32frFxL6Q8xCTHsixUwmFV72SnbXQ+uACC6v9ol/e/A0ZG3R+SWnKx0BYczgNe6PY3HoxLsrFlu0zL06t1IHXzJjAgiqy2aZt1Bwgd8WnpfbDLQBTRpjEE7QvzqeIHfBd936WmFwBVAyLTmQSd8V/pTaTMFnYj0kJ8cNY7MHp+Elfklly80Uu8LvV2owqAaihp6ollWcIoVRRRoPjmYltZOM0IGmyp9cQzK/TPcF90ef6lt5ZflnfgSUE/0NZrRl0Xa1qnCSpAqCzMRUKq+kSNuwAbyIHMksQoLMxIAApUk5ADLbHW+ivR1LHJpUGa9DNfXkq/VFe8kmMYocmGbLxX6g9yXKLOpWWZrGgFXmFlHEIKKvICGvWUycChHMHeDDBVGz+kazZQoRs0pSO1Ujz22+yv2u6Pn2c/cr+E+w+MbXXbK163JVyII27qHQw0NnK1I9HzHEcOEC26SswFZhociHGVe45HlF1ktVLZjj5QRLZZgOHMU0OvvgO8brlzlwutRnSuTDirbIVzEm2c1OabHHo9/0YaWW9VcUbXfx4wp4bVx2gjNplDvbolOknElZsvgO2Oaj0hxHgIR5idLcH0WHIgkV+OEdlYcK1z19oiv310ZScwmIMDhlY5dlqMCQR9IgHteNY4ZYadxO2PqLVSHaNWo1zjbq92zIa/FIDs8wgmuXDbrlByTBHQczNyvl8b4DvKxialDk2qnaD3bIKx99eVae2JNPivlDTadoTK1dNswMVmCgrRwfmkZBu71Q9tUw4Wy+cK8KnXlx4iFPSOygUmpqKCZxHzT7PCJbttmOSyH0lApvK1FPDTwjfqIKcPcX7hilT4skaZELz4HebEDzI806ieZP+PGK/fs9EGNuFNuengRWD5s3Xu9sIr/AKNLIYVFRlCexrWxfKtcquUsV3Bs/JYKlX3LCYTQitaGbUeBELJVxSyRSoqK6nXxivvJIZgdjMPAxh49FYyT8F2W/JY9FZY+8Pywfc18rMm4Mg3pChJzXXyJPdHOeoME3bMMmbLmg+gwY8V+eO9ajvhwXFp2OatVR3OzzMQr489sQ2yyY89GGh9VYFsNoAoa9lqZ8/RPxvhi5jtZxIRT5deyw7Xt3juiv3gSgYNuNDvEXO02XGNx2GKT0uY9STo6tQ95ofGoPdBFWxSegLoDe+Cc0pz2JxqK6CbSg/iAC8wsdDlzMLDPj7/X5xxOpU1BoRQgjUEZgjvjq/R+9RaZCufTHZcbnGvcRmOfCNZ4V9SDDO9FtdcS1ECzFqCDmNojS7LTQ4ToYMnys4gVE9x4lnhCpKipDgbCGyPHX4pGQxsckiYpGmf4TGRqIpFIs4LWl5ThurDzzXiZjMAfq508Ie3vOcdWJcpHJqKsK4RlypFYsjO14TAWYgTJ+VcqBmGg7oZ9LZ5XqlBIDY6gHXDh18Y6cOXnJX+CeTHxQj6VynDKzScGoLKKIamqjI6+lFeaZDu9HZ0EpSTWjqtScRXVQN9DUAalSNSIU3RYTaJ8uSDTG1Cdyipc9yg98cvqoVlaOnBL/wA0y8fJvcdf2qYN4kg94d/YO87RHQ0s4zJqeBjWxSkRFRAoVQFVRsVRRRTkIKrvPxyi0YqKpHLObk7ZCR9XKMWWdsS9cI865Tlt3QzBBMWnxthbOlA5aDUcDt7oY2p/juyhcxqcOwio31ENAAWfErFNpr2TmDv4aQHabuDEmT2GGqHJT9k7PjSGk7MBl9IbDlpE5kpMUEgaZ/074opOLtA0n2ILHerSyUcEEaq3x5w8k2lXFRsGYJ0944wPb7sxijZ/ROQccm28jFfmGZZ2zJoPnaeI2eoxX6cv6MxuP4LFOpSoOeetK+URqxGW/mYjsd5rMFCQDxpQ9+z1RO601y2e7KISi4umbTsKRqiu0aZeoxtKIPZ2jPbp7YClNQimm3KJpz0ow7+W2MjJpqBlKnRgRQ5ZHIiKjdk3A4B0BKNxU5H2Hui2vP2AH1DmDFOt6YXfZ/8AkR0en3cTE/DLJarvxA4fTGm48Cd/H4FfntSoORGRBiwy54OhNCK8OdfZBUh5YJcorMRQEqCTllWvr/pHDPFy6LxnRWUsimzvNJYEEgaUJFAB4tFYvU9g8x646O1lE4dWVCoTXCi4aGuvZhDe/QlmqsqfL5PWoAzzZQRs3ROWKS6NrIvJV7EfQ+zFVtopNmfbb3xcZ9heQ6I+EmmRU4lI4GKfeWU6b9vf9VdkTktFsb+ojr8UjCR8UiOvIRtX4ziZcv3Q28A9nKNrKy3koc18M1+6IttltINAT9k+w++OP3XeLyJgdOTDYy7VOfnsIjpV225J0tXl+idh1B2gjeI6ccrVHLlhTssLLHO/lBcBwNjAN3gke2LvZLX81u4+wxTvlBs+SOPmthPJgT61846cP3HNk6KO01ToYbdGb4/Rp2Jj+qbszOA2NzXPuJhJOkg7IFmyqaNT1eBi09qmSi6do7ni2j45Q+u+0B1odRHMfk6vvrZZs8w1mShVD9KVpTmpy5Fdxi6WaaUbLWOBri6O1fUrH9mUiYBsNfUYyJrBOWYQdv8ASMjaJsotlu7DeFpbYCSP+o2I/hMKOnForaZKD5qtX7+X+GOrWm7pYdyFzJzzPvisXj0as0ycXeWS2WeOYNBQZBqQQXGvyv8AdmnNO7+P+HM76PZQxaPk1sTT2mTZrFlSiLXUsRibEdWoMIzr6UPbX0VsrABpR/mTB6miwdHLplSZQSUuFau1MTHtEgVJYknQRbPUs3JfBiMqx8SabOVB2qHkBXvoMoFE12astGApvYA8xpDiXZEr6OnOJ2UQrROhZKkTTrlt9KvlEkyUw1ZO/X1QZMTLb4mBjZVNKjzPvgsKA50tm24uQ9QrWFb1E2laEUyrRvA57YssiSAf6mCFlK64XAYbjmPOCworkyVmTpXYd8QJVDTfnTXnDqfd8tclBFK0ozD2x7IsykGor3n3wch0AS5gPIeHDONLVIV1wsNa7qjfThwg02CWNF8z74nSyru8zDsVHPLbc8yUSUzFcs6A7qHYeBjewX8V7D50yKtkRwrqvLSOgTLEhFCtQecKr0uORMWry6lcgcTA03VBrSLxzprjNWYcPKFciakz0GIY7G4eRguTKbIYajx8NkaWe55KGqKwPB3/ADQStzyfon+N/fGWo+LHshtNoWWCXOexMq1400EU+8LXViSdTUnZrXwi5TLlk/QP8T/mgYdG7MTUy683f80bU444uuxU29iix2zKoPZ37K7ab9sMJc/ETnsy3ge2sGrccivof3nplpQYsoOl3XKAyXZ9JtvfHNaKC+S67SVWmdPbu9kZZpLT/RFJW81UEcAM35kwbNumVQDDkTU9psyBlXPODnsSYCtDQ0FMTaa01huQqEVsuizTQyrNBKDHT0qUyJVtnjThHIukd2vLnzD6SEgrMXNDVQPSGVajSsdsWwIhYoCpKkGjNmNd+8CNrBcVnwmsoEUAoxLCnJiRHNNOR0wcYPyfPSuNpFedI1E0VzPn7o7TfHQew9a1JAGhorzFHcFYAQH/AKk2L9yf5s388Y9plfeick6xd8Mbjvs2Z8S5ofTTeBtG5hsPdHSv9SbF+5P82b+eM/1IsX7k/wA2b+eBY2tg8sXp/wB/k0sloWYizJbBlYZH18iDUEcIr3TK0fqwDnRxTvVqeoxebj6OWaUGWXLIBoSMcwiule0xplTwjW9ujVmmZPLJH25g000biY6cbp2cmRXpHD5pJ2wOZWecdkPQiw/uT/NnfnjRug1h/cn+bO/PFnNEuLORWG3NZ5qTZZ7aGtNhGjKeBFR3x2O7balolJOlk4WGh1BGTKeINR/nA3+oVg/cH+bO/PD3o30cs0gOsqWVUkMRjmNnSle0xpkB4CIZEpbLY3x0TXNNImrxrX+Ex5D+67tldaDh37Tu5x7GYrQ5SV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94916" name="AutoShape 4" descr="data:image/jpeg;base64,/9j/4AAQSkZJRgABAQAAAQABAAD/2wCEAAkGBxITEhQUEhQWFRUWFBUUGBcYGBkXFRcYFBQWFhUYFBUYHCggGBolHBcUITEhJSkrLi4uFx8zODMsNygtLisBCgoKDg0OGhAQGywkHCQ0LCwtLCwsLCwsLCwsMCwsLCwsLCwsLCwsLCwsLCwsLCwsLCwsLCwsLCwsLCwsLCwsLP/AABEIALUAyAMBIgACEQEDEQH/xAAcAAAABwEBAAAAAAAAAAAAAAAAAQIDBAUGBwj/xABCEAABAwICCAMFBwMCBAcAAAABAAIRAyEEMQUGEkFRYXGREyKhMoGxwfAjQlJicpLhFILRBxUzc6PxFyQ0Q2OTov/EABkBAAMBAQEAAAAAAAAAAAAAAAACAwEEBf/EACoRAAICAQMDAwMFAQAAAAAAAAABAhEDITFBBBJREyKhFDJhcYGRwdFC/9oADAMBAAIRAxEAPwDso6//AJR9uyOev7kYJ590oBT07I+yOevdHfmg0T2R9kfdH3QAnsjCP6yQH1ZABQgjj6hCPqEABCEPrJCEAFHJCEcIoQYEURSiEXZBokjl6o2C6B9yNmf8IAeQQQWmFfpzTFLC0jUqmBkBvcYyC4ZrfrpVrmS+BeGj2W8gOPNXevRxONxNYsafCouNFmYEt9t07yT8AsQ/QPhgmp5ovG6eaRyRWMHuiqBc6Xvdsj1PRJdjg2zJ/Uc/4UfEOc83SW0k6QjZMw2PqMe17Xua4EFpBuCOBQUZ5iEEUFs9aW5I+3qub6Q/1Kffw2Bjc5dJJG4jddUf/iXXkzUi9hANuJsssO1nZeyPsuW6uf6kOrVG0cRbaIaytTtd1h4lM2zi4W4oY3FU3htVgq0ibVqdiP8AmM+YW0KXaEJId9Qj+slgCoQainp2RA9EALQRT0Qnp3QAaHdFPTuhPTugA5RT1Q+s0U/UoAM+9JPvRk/UpP1mgAz70G570XbujZmg0dQQSK3sm02NuNslphidMPaC4NyLnO95JJ+Ky2Mw7XNIIuUVDGVIrNdM0nR5iCYkiC4ZwQqqjpzaeWPdTYeEEn3lc9anYtImS0zoh9NxIFlR1Hro+MpbYIMEcWm38LB6c0e6k+cwciqwlwSyQrUiNKJJom6CckW5xc2JLgBlOUnIFWOFwtN0kNtPG6radANcLFxJkNF3HoB1SsV4rAG1BsBw2gOIPPes7Wx4zUdyRicS1j2OaZcx7X2/I4GCVcs/1Axb9pj6zqDC5hJogbbWg+eNrOxn3LN4TAvq+yLcT8hvVrQxVKhRcw4Vz8QWlhdEscDMPB3WOQTKtrEmm/dR3zR+KLhPiFwMFpFwRGZEZHkrWhW2uM77rh2isdj6eFpilUG3SYIY5oIOzfZdvXV9UtM08RhqVQGS5omfxES5vUGRCVSsJQcdy/79wjHv9EgOH5UYI5d0Ci780O/ZJ7d0PrNACu/ZF9ZIfWaH1mgAfWSL6yRx9SiI690AEfryoj9WR9+6B9/cIAKfqEbM/wCIQPv7hBme/ugB2Uxja2xTc7gE8mcXQFRjmOyc0tPv3rTVucs1mrMDi1gja8zz+JxFp6D4qgqaKDnbYJadnZMRcHqFcaZwj2ucKriXNeWloZIOUOndKgf1FNggPA5E3XNTPQSTRGwtBlIbLR3Wc1vu0RxWpr3Ky2sItCI/cLkS7TKht0Euu7znqguo4WbXTGlMJQa2lgB41Qjz1SdoGfxO39BYKqp6Mq1XsNV228yAD7LByG4IYLCmkLsLTNy4XP8AHJW+iyfFDtwsslLTQpGFPUtcFo1tIRO0clH0jUizY6nIK4qQAeKoa1IEmZPwXO3qdtaaFhqWTWqP8R3kbby+UzuXVdF0GsaKIAaIOyYAkiJJIAl1xdc01Wwxpsc6IL3SPdvU9utdSlVafbptny77iNoc4yCslSs5ZRc3R1HDgiZm/C+SeBPPsFAw+JJAJGYEj4eiltj8v7imOcd7/tQn62Uk/XmVHQ05UJeCG+VxGW7uhKzLL769lF2/aVUjS9TgOyP/AHWpwHZb2sLLW3LsUUjl2VLT05UJA8Nw5lth1upA0nU5I7WFliSPyoiR+X1UIaRfyQ/r38uyO1hZNJH5UdM33e5RKeOJs63MKXTPX3wsao0dlBNVq7W+0QJy4noFRV9a6Wy57S0NYSHOdJmLAMAPmJOSeMJS2RjkkQte8G4NFSk7Zc6WujeALHqsA6leXXdlJ+SPWbX7FYiq2lRY0Ma4l4IJi3sl05gXPUIYVjqhO35Tsh7QN4JIOfMeqlkxTSb4OrDmVdvJHxmJDeqztfCuqmTkMloa+jxMpbcMAFFabFXqcwrMh5B+roLSazaJsarcxmOI4oK8Xas5pRpmobiGms5hggkOv+bINHCxlTXYOmwksaBN+N1QaPxlJ8VZ88bOcR1Vk/S1ICHPaCBvcMlOtTuaW5NaZN1HxjBHAkgT13qoqayUBk+f0+b4KHjtZ6bvuvgZmB6CZKO1vgSU4rk6B/SfZPaDGzTt81V6iUadTFTXaHmCWzkHC4t0C0GEoBtOnVFQOaWAlxEAtc2xA45IaM0UGVvFobPslsRYTcOB47leSORT0aNm54DgSbRla6ltrtMRYROUqkp4eq9vnIEiJF4PyUrDFpbT8t5uTytB+tyyiRb/AF7Cx7B9rWb+f4rXh/T9yyLzGKq/qaVseTGcx0PpRrqDHv8AGcfDbP21UEuDfMYBjNHTxgLXVJrFgMFvi1ZE5X2o3hQqejixhc+kQ1rnNa5x2WvPiOa0SSALA5ZpqjWoBjhUewOuI8VlzuLvOIIXUsWOtX8kfVmnt8Fj452PEivs8fEqd/by3I3Yxoph+zVgyJ8ap0mNrj8FUsxVDwyDUpbe77ZkdT5+tlG/qKeXjUf/ALWfIpvSxefkPVyePg1urmLP9VhHA1IfWLbvcR/w32MmDJjsurMN7rhegMUz+qw2zVpuIr0vKHgmC8AwOhXdKTCTAUckYxft2HhKUl7hRYBkZKd0hjhRovqQCWtsJzJsAnGYYDPaP9tlRaz6UDTSbI2XVQwmMpBj1hJCPfJIaTpFBpzSFSnQL6jpr1zsAfgacw0bli9MaS8KkQPalrm9QCPn6KfrZjtqswE2aXE+5ZnAPdiMTSc4eV1UwDls02n5krtm+2NLdkYq3bLnVrAAUW7Uy9znPJ35ZK9xP/EovaIDZpn9L4j1Hqo9F0iPzSPgpukBs4d7/wAMO7OBWZYJ43E3HJqaZKq4UEwo2KwwYJKl4XFNLQ88FAxdbbO07LcF5vT9O8j12O/PmUFS3KTHsLsxbhuQTtdxcTGV/giXrVGKpHmOTbtnNaejarm7TWkjln2zTlLQld2VJ3vgfErS6POy57RkHmPff5q6Ji68h5GevHp4vkyH+wYgAfZgf3BSaOr1Q+2Q31WtmRITD6qV5JG/TwQ5hcZW8CnhGO8gAZxe6+Rcch0XQdStGmnSJc8PJJsJN+sLDas6NdiMQxoc1keYuN8twG8ngurHBCm0eFEDcJnrfeng71ZDLUfaiW6Bvi2Y+fFQHVSQS37r2kGLe15vROV5cNkCJ42CcbTABAIItle8dM8lQgWgZzH7QsfpQbOLqfpBWjweMPsu9xWc09/6s82LUjDB65MB0dUFrYl93NLmWxD2gQLk34cFzRlKgHlwrAuj7rHkQALiy6trVTnA4jds1nmW7O3teIx4LZv94clyXEPotcA01uAgUwTuvzslNYTaOGDCBWdsk3Phuz3CUTqVDyfaut7P2br+t0BiKe06BWkZiaYFvdCaGIpbJOzViYu9vp5UGUT9FeFTxDHio4va9rvYIHlIOc2yzXqLAtHiEdfivKtGrSD6YDKkneak3NhIDbxK9R6Lr+w/iwO/c0H5rTSbpN4psnecrn/K5zrJVFQOZtZ+YHg4GWrSay6Q2nEAxCwePr+YkGQc+RXb0+OkQyStmX1xxD3VRHtVGiAPzH+FPrYcYcYN7SLPNMxezmwPiU3XoB+Ke52TKbGN6uzPZSda8I7xsKwey4sMx7MP5boKJ8v8o2PCLui27QMlO0+P/K1h/wDE6BxMJp1SmzZDbkZn/CiYlz6l3G3DcrNd2hNOmMaPq7TGibAD4KR4Ln5WaN6j6MwgaL+yCY5ibe5SsTiSfKLBEYqKpBKTk7ZX6TxDadN4p7mmXe5BRNOsIw9R2QiOsnJBc3USpotiWhH0doGuS500vMZs/wDyFrcHq41zftKt/wAgkdzmq/DU6jIi7PdI/wAhXGCxwy3Kf08Cn1OSqRExGrA/9rEN/TUbHqFU6Q1exjQXCkX86ZDx2F/RbQsDhaEilSe24JHQpZdPHgaPVTW+pz7A4l1ME1GOBBbLSCHATmAYMjNde1a0uatCS+YOyH7yIkTzGSqK1ZtQbNdjajfzCexU/RGGp0aezRaGU9ousSTJzmVih2x7RZ5FN2Jx+i5c+MTVLatN1PZeS4Bxux1N33SDmDmENTtEVMPSdSqVWVCHTtNG857TTecs1btdvHvT1MjOL8eXCUrgjfUk1Rj9OaZq4bFbJJLC1rgCAQAbEiLi46Iq2NbVex7TteUtJ4GZC0WndDUsQ0eILtnZe32mzvB67lznSOHr4Cpe7Dk4ey79Q+6VOpR1WxT2zVPRh6YcyqMXhXGNt0gi5h9KnJAji3islR1UoZNxDnltrUxNt8kLR4h2HrO8bxnU6hABBZtN8ogEKAzRjmulrtpl/OzZMAj7zSJaujFHDNfc0/Gn9o5sqyw40K3D6sYZ07NR5O8gNB5ZhKbq3hHA+aoWjOIAF+QTTK7mzsujduKR4p4rr+kh5fx/hzevL8E7Das4QtNQeIQzzEl4bleIMEnKwXW9XqxfhcO7e6hTP/TE/BcYFV2UmOE2suu6kVJwWG5U9n9pc35KGbEsdNFsU3K0yi05iSHkOEHgVmsTUklazWLZqPJPQchy4LMYrAuF23+KfD1UJaPQpk6aaVrUe0bh2vxNEES1zXVCN20wNaC7eYv3Wi0zUa1rdoZkxGZLRl08yotWqo8RsjZLaTx3f/hWGlqu0+iODajv3PDR6NVKt/uS2ITaUXOfBOHDl0TYcN7uvJLL44IxiQOZVRBbqSSabW3KV4hiVCxdXNYBSayYg1WOAFgIa0deG8oLSavYdrHMrPFiSGkgkfhtzneeCC4uoacjoxqkWtSiDlb4KA+lsuMjPhlZWrkziWWnhdOTEYasW5X5KbTxvEKIKaU0IsCwDmn2eykYCo1pMy0HPe3+FWNYn2h2891jpmmloRuvzBT4as1RcRYEmeFuyTWFdokOc4eo6jepuI1mrBUXSGjadZhpuAIIyPPOOSrdD6Q2xBPmVsPMLZjL5hK1Q12cT1g0NWwdZzHhxpzLH7i05SeIyUajWIu0kHiLFdq0nhRXZsuAcRMA5GcwRvXMdKauwSaNiCZYfkT8FGULOjHl8kbBaUaD9tRY/wDNsgO6m0H3q+wrsNUMUxRaCZIe1077Ag2zWMc4tMOBB4Gycpu4KfdNbMq8cJbo1mlNUfHfSeH02eHtQGUy4O2iDJ2n8vUq8wFIYTDNpl21BfBiPbeXQBJgCYWJw2larMnFO1dMPfAcbAyseSVbCxwxsscTX2iVExVYNaktqJ7Q2jji8Q2nEsbD6nDZBy6k27ogis3SsTh9HVGU/FO0D4YdG6CS6/uLe6J9baqtO4UqfrtkroANJ1J7nwG1KlRgO6C3wwLbvL6Ln1fDGk8sJDtgMbtDIxtCQvT6eV0vB5mXlhVH3SqSjtklP0c11kCW91jyEqqr5eqssUYZzcfQKm0jXgQFhpYaP0lTp03B3iOcDLGiC0WPE2zQVE2qUajLBFux1NpHQnOg3ySarPVOvpDcU02m4HkpmgomRfNL8OEybE9fipdF8oAJgUim7imnN4I2lK0bZLbCfY3gbqJSqJ7xEjGQK2CE7bRDxwyPUfNTcFidobQ6HqFCOLIuLqIzG7NSYicwMjzWU2F0aHFkBpqCYHtAbuccFTaYIq0iaREmCQRBMGfKfxWyyKucPU3jLgfUFMO0WGulglhMx+E8OiTTZjGF0jgm1mAimag3QDPuIVQ/VavY0mvcD91w2XDrK1eteiK1GcRhy5rCZqMaYAP42jdO/mszS0nUe5rdtx2mudMm2yQCDzukUYvRlVKUVa2K3FYOtStVpuZ1Fu+SYZVC6HhNWX1KbXOrmHAGIJ+JQfqBRdnUdPFrQEkoLhlI5vKMEKxi2e4b10vVHCUsNRAL2mq8h1QzN9zQeAy7qDgNQKLDL6r3mbQA0D43VvR1ZoN31D/d/C2KSWouWblojLaxU9IUqNTDUGU3Udppp1CPPTaSS5pidp0mzoHBUtGk9tGKjtp4AaSYuR0tx7ro2s1QU8NVcBJLYAv7V4PuiVzUVz/TML7O2RtTmTHqu3po8nLkfA26rAhSdGMl08FVseXdNyucOfDpzvXYyI3pLES6BusqTHuJT7qsklN1LrOAIIfKCKthyDIQS2MdCrvcw3aI4hHRx7TnPxhTHkO58lX4rR4N2eUjsVNNPcGidVpyBv5pFN5aVUUdKOo+V/sgg8Y6cldnZe0PaZa4TI+SWUaNTslNdKUWqBSqEWKmNqpTQy0hSaVRjrPEc0yCg5qxqwRZUsCNzpHNN4vRQdfIqHSruZkbKyo6SbvkdVNpodUyJQrOpuh2X1cK7oVYvmD2UWoynUHHmMwomGrFjix2W7/I5JXqai3qtsby02IInPceK5hrXq67DVRWoA+E63/Lcfun8p3HlC6bTrdkjHYdtWm5jrtcII6qco2UjLt/Qy+r2szBTZTqgggRtD2fetWyoCJBkHeMlyvSWAqYSp4dWS03Y/c9o+DhvCsdFaVfSM0iS3MsJt7uC5u9p1IvLEmridFQVfozS1OsLWcM2nP3cQp0qu5Bqil1vrgUQ3e5wj+0SfiFz3GUKI9qQe//AGWr15r/AGlFvBrndyAPgsrjnzAtPxXo9PpE58m4xS8IXBlDG4oGAMgoNVonmmnHdNua6SYZeEVSqOISPDCHhIAPxBxRINohBYadJxGFvLbKI4ub7QJHFWJeHCWkFNHmuYcoNLUgRISdTcbZ+Hdm1xLf0uuI9R7lPxtIDLLgstUeaGLpO3Olp6SI+KZO1Qtam1e26WCnKkG6TspBhTXp1tVMBqGygCVtJMKPBRioQgB4OIyJCfGOJEP8w9e6jh4ISHOCGkwsscLj2gwTbdyVuwnMXHELJk8rcVIwWk3sdDbjgklDwMpF5pTR1PEMLKokZ9CN4j2T0WXxWgKdAz9qxmW2CHtb+sZgXzWmGPaSGkw8jaIG4c06bi0EEXGYIPEFRcF/0iim19rMfiNH1KYDy5pbPlexxz5g3BVpozWBw8tcEjc8XP8AePmFaPw1IgNLNlo3Ns2/FqrRq5SmRUqRwMfFQljcX7Ni0ckZL3lRrBTNevthwFMNADt5i5gKFXwFEebZc+G3BJv0A+C0WL1bY7OrUyixaIlZ7Gv8B+xJeDkTn0Kdzy1v/A+OGJvy/wAlRitCF8OoZuuGk2M7gdx5FUNdzmOLXgtcMwc1oG43zOZs2cC6JiC0gGO6q9ZK5fT2n3c14YCfajffsqYOqnajLUXP00ackQW4gJXiqpZVT7K5XoqRwUWbHoKJTrIIsKNZ/uFUGzvQfJENNV/xD9oQQXierPyz1/Sh4Q2/SNYi7/Qf4VFrDinOYwugkPEGIKCCfDkk5LUlmxxUXSN5gaxNJhOZaPgl+KUEF6R54pjyd6lU6G8klBBDMFho4IEIILDRgGTGSfpNA3AnibokFjAZrPJN0bGBuWfFBBYBF0I4nxapuS8sjgArlmLcADN8u3wRIIe4EzAYpzw4uixjL5p9tccPVBBJNIeLImPxewPZBXMNcNNP/qWUwIu0z1MRCCCijoWmomrUIrU/7x6BS9E4Nld+JFVoc2lT8XZOTnHyieER6oIKOJe9HVn+yRdUtQMJUb5fEYZiQ/a9HBRq/wDpk0AkYl3vpg/BwQQXZ3NM8zgxFXDlj3tmdgxMRN442QQQV7F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94918" name="AutoShape 6" descr="data:image/jpeg;base64,/9j/4AAQSkZJRgABAQAAAQABAAD/2wCEAAkGBxITEhQUEhQWFRUWFBUUGBcYGBkXFRcYFBQWFhUYFBUYHCggGBolHBcUITEhJSkrLi4uFx8zODMsNygtLisBCgoKDg0OGhAQGywkHCQ0LCwtLCwsLCwsLCwsMCwsLCwsLCwsLCwsLCwsLCwsLCwsLCwsLCwsLCwsLCwsLCwsLP/AABEIALUAyAMBIgACEQEDEQH/xAAcAAAABwEBAAAAAAAAAAAAAAAAAQIDBAUGBwj/xABCEAABAwICCAMFBwMCBAcAAAABAAIRAyEEMQUGEkFRYXGREyKhMoGxwfAjQlJicpLhFILRBxUzc6PxFyQ0Q2OTov/EABkBAAMBAQEAAAAAAAAAAAAAAAACAwEEBf/EACoRAAICAQMDAwMFAQAAAAAAAAABAhEDITFBBBJREyKhFDJhcYGRwdFC/9oADAMBAAIRAxEAPwDso6//AJR9uyOev7kYJ590oBT07I+yOevdHfmg0T2R9kfdH3QAnsjCP6yQH1ZABQgjj6hCPqEABCEPrJCEAFHJCEcIoQYEURSiEXZBokjl6o2C6B9yNmf8IAeQQQWmFfpzTFLC0jUqmBkBvcYyC4ZrfrpVrmS+BeGj2W8gOPNXevRxONxNYsafCouNFmYEt9t07yT8AsQ/QPhgmp5ovG6eaRyRWMHuiqBc6Xvdsj1PRJdjg2zJ/Uc/4UfEOc83SW0k6QjZMw2PqMe17Xua4EFpBuCOBQUZ5iEEUFs9aW5I+3qub6Q/1Kffw2Bjc5dJJG4jddUf/iXXkzUi9hANuJsssO1nZeyPsuW6uf6kOrVG0cRbaIaytTtd1h4lM2zi4W4oY3FU3htVgq0ibVqdiP8AmM+YW0KXaEJId9Qj+slgCoQainp2RA9EALQRT0Qnp3QAaHdFPTuhPTugA5RT1Q+s0U/UoAM+9JPvRk/UpP1mgAz70G570XbujZmg0dQQSK3sm02NuNslphidMPaC4NyLnO95JJ+Ky2Mw7XNIIuUVDGVIrNdM0nR5iCYkiC4ZwQqqjpzaeWPdTYeEEn3lc9anYtImS0zoh9NxIFlR1Hro+MpbYIMEcWm38LB6c0e6k+cwciqwlwSyQrUiNKJJom6CckW5xc2JLgBlOUnIFWOFwtN0kNtPG6radANcLFxJkNF3HoB1SsV4rAG1BsBw2gOIPPes7Wx4zUdyRicS1j2OaZcx7X2/I4GCVcs/1Axb9pj6zqDC5hJogbbWg+eNrOxn3LN4TAvq+yLcT8hvVrQxVKhRcw4Vz8QWlhdEscDMPB3WOQTKtrEmm/dR3zR+KLhPiFwMFpFwRGZEZHkrWhW2uM77rh2isdj6eFpilUG3SYIY5oIOzfZdvXV9UtM08RhqVQGS5omfxES5vUGRCVSsJQcdy/79wjHv9EgOH5UYI5d0Ci780O/ZJ7d0PrNACu/ZF9ZIfWaH1mgAfWSL6yRx9SiI690AEfryoj9WR9+6B9/cIAKfqEbM/wCIQPv7hBme/ugB2Uxja2xTc7gE8mcXQFRjmOyc0tPv3rTVucs1mrMDi1gja8zz+JxFp6D4qgqaKDnbYJadnZMRcHqFcaZwj2ucKriXNeWloZIOUOndKgf1FNggPA5E3XNTPQSTRGwtBlIbLR3Wc1vu0RxWpr3Ky2sItCI/cLkS7TKht0Euu7znqguo4WbXTGlMJQa2lgB41Qjz1SdoGfxO39BYKqp6Mq1XsNV228yAD7LByG4IYLCmkLsLTNy4XP8AHJW+iyfFDtwsslLTQpGFPUtcFo1tIRO0clH0jUizY6nIK4qQAeKoa1IEmZPwXO3qdtaaFhqWTWqP8R3kbby+UzuXVdF0GsaKIAaIOyYAkiJJIAl1xdc01Wwxpsc6IL3SPdvU9utdSlVafbptny77iNoc4yCslSs5ZRc3R1HDgiZm/C+SeBPPsFAw+JJAJGYEj4eiltj8v7imOcd7/tQn62Uk/XmVHQ05UJeCG+VxGW7uhKzLL769lF2/aVUjS9TgOyP/AHWpwHZb2sLLW3LsUUjl2VLT05UJA8Nw5lth1upA0nU5I7WFliSPyoiR+X1UIaRfyQ/r38uyO1hZNJH5UdM33e5RKeOJs63MKXTPX3wsao0dlBNVq7W+0QJy4noFRV9a6Wy57S0NYSHOdJmLAMAPmJOSeMJS2RjkkQte8G4NFSk7Zc6WujeALHqsA6leXXdlJ+SPWbX7FYiq2lRY0Ma4l4IJi3sl05gXPUIYVjqhO35Tsh7QN4JIOfMeqlkxTSb4OrDmVdvJHxmJDeqztfCuqmTkMloa+jxMpbcMAFFabFXqcwrMh5B+roLSazaJsarcxmOI4oK8Xas5pRpmobiGms5hggkOv+bINHCxlTXYOmwksaBN+N1QaPxlJ8VZ88bOcR1Vk/S1ICHPaCBvcMlOtTuaW5NaZN1HxjBHAkgT13qoqayUBk+f0+b4KHjtZ6bvuvgZmB6CZKO1vgSU4rk6B/SfZPaDGzTt81V6iUadTFTXaHmCWzkHC4t0C0GEoBtOnVFQOaWAlxEAtc2xA45IaM0UGVvFobPslsRYTcOB47leSORT0aNm54DgSbRla6ltrtMRYROUqkp4eq9vnIEiJF4PyUrDFpbT8t5uTytB+tyyiRb/AF7Cx7B9rWb+f4rXh/T9yyLzGKq/qaVseTGcx0PpRrqDHv8AGcfDbP21UEuDfMYBjNHTxgLXVJrFgMFvi1ZE5X2o3hQqejixhc+kQ1rnNa5x2WvPiOa0SSALA5ZpqjWoBjhUewOuI8VlzuLvOIIXUsWOtX8kfVmnt8Fj452PEivs8fEqd/by3I3Yxoph+zVgyJ8ap0mNrj8FUsxVDwyDUpbe77ZkdT5+tlG/qKeXjUf/ALWfIpvSxefkPVyePg1urmLP9VhHA1IfWLbvcR/w32MmDJjsurMN7rhegMUz+qw2zVpuIr0vKHgmC8AwOhXdKTCTAUckYxft2HhKUl7hRYBkZKd0hjhRovqQCWtsJzJsAnGYYDPaP9tlRaz6UDTSbI2XVQwmMpBj1hJCPfJIaTpFBpzSFSnQL6jpr1zsAfgacw0bli9MaS8KkQPalrm9QCPn6KfrZjtqswE2aXE+5ZnAPdiMTSc4eV1UwDls02n5krtm+2NLdkYq3bLnVrAAUW7Uy9znPJ35ZK9xP/EovaIDZpn9L4j1Hqo9F0iPzSPgpukBs4d7/wAMO7OBWZYJ43E3HJqaZKq4UEwo2KwwYJKl4XFNLQ88FAxdbbO07LcF5vT9O8j12O/PmUFS3KTHsLsxbhuQTtdxcTGV/giXrVGKpHmOTbtnNaejarm7TWkjln2zTlLQld2VJ3vgfErS6POy57RkHmPff5q6Ji68h5GevHp4vkyH+wYgAfZgf3BSaOr1Q+2Q31WtmRITD6qV5JG/TwQ5hcZW8CnhGO8gAZxe6+Rcch0XQdStGmnSJc8PJJsJN+sLDas6NdiMQxoc1keYuN8twG8ngurHBCm0eFEDcJnrfeng71ZDLUfaiW6Bvi2Y+fFQHVSQS37r2kGLe15vROV5cNkCJ42CcbTABAIItle8dM8lQgWgZzH7QsfpQbOLqfpBWjweMPsu9xWc09/6s82LUjDB65MB0dUFrYl93NLmWxD2gQLk34cFzRlKgHlwrAuj7rHkQALiy6trVTnA4jds1nmW7O3teIx4LZv94clyXEPotcA01uAgUwTuvzslNYTaOGDCBWdsk3Phuz3CUTqVDyfaut7P2br+t0BiKe06BWkZiaYFvdCaGIpbJOzViYu9vp5UGUT9FeFTxDHio4va9rvYIHlIOc2yzXqLAtHiEdfivKtGrSD6YDKkneak3NhIDbxK9R6Lr+w/iwO/c0H5rTSbpN4psnecrn/K5zrJVFQOZtZ+YHg4GWrSay6Q2nEAxCwePr+YkGQc+RXb0+OkQyStmX1xxD3VRHtVGiAPzH+FPrYcYcYN7SLPNMxezmwPiU3XoB+Ke52TKbGN6uzPZSda8I7xsKwey4sMx7MP5boKJ8v8o2PCLui27QMlO0+P/K1h/wDE6BxMJp1SmzZDbkZn/CiYlz6l3G3DcrNd2hNOmMaPq7TGibAD4KR4Ln5WaN6j6MwgaL+yCY5ibe5SsTiSfKLBEYqKpBKTk7ZX6TxDadN4p7mmXe5BRNOsIw9R2QiOsnJBc3USpotiWhH0doGuS500vMZs/wDyFrcHq41zftKt/wAgkdzmq/DU6jIi7PdI/wAhXGCxwy3Kf08Cn1OSqRExGrA/9rEN/TUbHqFU6Q1exjQXCkX86ZDx2F/RbQsDhaEilSe24JHQpZdPHgaPVTW+pz7A4l1ME1GOBBbLSCHATmAYMjNde1a0uatCS+YOyH7yIkTzGSqK1ZtQbNdjajfzCexU/RGGp0aezRaGU9ousSTJzmVih2x7RZ5FN2Jx+i5c+MTVLatN1PZeS4Bxux1N33SDmDmENTtEVMPSdSqVWVCHTtNG857TTecs1btdvHvT1MjOL8eXCUrgjfUk1Rj9OaZq4bFbJJLC1rgCAQAbEiLi46Iq2NbVex7TteUtJ4GZC0WndDUsQ0eILtnZe32mzvB67lznSOHr4Cpe7Dk4ey79Q+6VOpR1WxT2zVPRh6YcyqMXhXGNt0gi5h9KnJAji3islR1UoZNxDnltrUxNt8kLR4h2HrO8bxnU6hABBZtN8ogEKAzRjmulrtpl/OzZMAj7zSJaujFHDNfc0/Gn9o5sqyw40K3D6sYZ07NR5O8gNB5ZhKbq3hHA+aoWjOIAF+QTTK7mzsujduKR4p4rr+kh5fx/hzevL8E7Das4QtNQeIQzzEl4bleIMEnKwXW9XqxfhcO7e6hTP/TE/BcYFV2UmOE2suu6kVJwWG5U9n9pc35KGbEsdNFsU3K0yi05iSHkOEHgVmsTUklazWLZqPJPQchy4LMYrAuF23+KfD1UJaPQpk6aaVrUe0bh2vxNEES1zXVCN20wNaC7eYv3Wi0zUa1rdoZkxGZLRl08yotWqo8RsjZLaTx3f/hWGlqu0+iODajv3PDR6NVKt/uS2ITaUXOfBOHDl0TYcN7uvJLL44IxiQOZVRBbqSSabW3KV4hiVCxdXNYBSayYg1WOAFgIa0deG8oLSavYdrHMrPFiSGkgkfhtzneeCC4uoacjoxqkWtSiDlb4KA+lsuMjPhlZWrkziWWnhdOTEYasW5X5KbTxvEKIKaU0IsCwDmn2eykYCo1pMy0HPe3+FWNYn2h2891jpmmloRuvzBT4as1RcRYEmeFuyTWFdokOc4eo6jepuI1mrBUXSGjadZhpuAIIyPPOOSrdD6Q2xBPmVsPMLZjL5hK1Q12cT1g0NWwdZzHhxpzLH7i05SeIyUajWIu0kHiLFdq0nhRXZsuAcRMA5GcwRvXMdKauwSaNiCZYfkT8FGULOjHl8kbBaUaD9tRY/wDNsgO6m0H3q+wrsNUMUxRaCZIe1077Ag2zWMc4tMOBB4Gycpu4KfdNbMq8cJbo1mlNUfHfSeH02eHtQGUy4O2iDJ2n8vUq8wFIYTDNpl21BfBiPbeXQBJgCYWJw2larMnFO1dMPfAcbAyseSVbCxwxsscTX2iVExVYNaktqJ7Q2jji8Q2nEsbD6nDZBy6k27ogis3SsTh9HVGU/FO0D4YdG6CS6/uLe6J9baqtO4UqfrtkroANJ1J7nwG1KlRgO6C3wwLbvL6Ln1fDGk8sJDtgMbtDIxtCQvT6eV0vB5mXlhVH3SqSjtklP0c11kCW91jyEqqr5eqssUYZzcfQKm0jXgQFhpYaP0lTp03B3iOcDLGiC0WPE2zQVE2qUajLBFux1NpHQnOg3ySarPVOvpDcU02m4HkpmgomRfNL8OEybE9fipdF8oAJgUim7imnN4I2lK0bZLbCfY3gbqJSqJ7xEjGQK2CE7bRDxwyPUfNTcFidobQ6HqFCOLIuLqIzG7NSYicwMjzWU2F0aHFkBpqCYHtAbuccFTaYIq0iaREmCQRBMGfKfxWyyKucPU3jLgfUFMO0WGulglhMx+E8OiTTZjGF0jgm1mAimag3QDPuIVQ/VavY0mvcD91w2XDrK1eteiK1GcRhy5rCZqMaYAP42jdO/mszS0nUe5rdtx2mudMm2yQCDzukUYvRlVKUVa2K3FYOtStVpuZ1Fu+SYZVC6HhNWX1KbXOrmHAGIJ+JQfqBRdnUdPFrQEkoLhlI5vKMEKxi2e4b10vVHCUsNRAL2mq8h1QzN9zQeAy7qDgNQKLDL6r3mbQA0D43VvR1ZoN31D/d/C2KSWouWblojLaxU9IUqNTDUGU3Udppp1CPPTaSS5pidp0mzoHBUtGk9tGKjtp4AaSYuR0tx7ro2s1QU8NVcBJLYAv7V4PuiVzUVz/TML7O2RtTmTHqu3po8nLkfA26rAhSdGMl08FVseXdNyucOfDpzvXYyI3pLES6BusqTHuJT7qsklN1LrOAIIfKCKthyDIQS2MdCrvcw3aI4hHRx7TnPxhTHkO58lX4rR4N2eUjsVNNPcGidVpyBv5pFN5aVUUdKOo+V/sgg8Y6cldnZe0PaZa4TI+SWUaNTslNdKUWqBSqEWKmNqpTQy0hSaVRjrPEc0yCg5qxqwRZUsCNzpHNN4vRQdfIqHSruZkbKyo6SbvkdVNpodUyJQrOpuh2X1cK7oVYvmD2UWoynUHHmMwomGrFjix2W7/I5JXqai3qtsby02IInPceK5hrXq67DVRWoA+E63/Lcfun8p3HlC6bTrdkjHYdtWm5jrtcII6qco2UjLt/Qy+r2szBTZTqgggRtD2fetWyoCJBkHeMlyvSWAqYSp4dWS03Y/c9o+DhvCsdFaVfSM0iS3MsJt7uC5u9p1IvLEmridFQVfozS1OsLWcM2nP3cQp0qu5Bqil1vrgUQ3e5wj+0SfiFz3GUKI9qQe//AGWr15r/AGlFvBrndyAPgsrjnzAtPxXo9PpE58m4xS8IXBlDG4oGAMgoNVonmmnHdNua6SYZeEVSqOISPDCHhIAPxBxRINohBYadJxGFvLbKI4ub7QJHFWJeHCWkFNHmuYcoNLUgRISdTcbZ+Hdm1xLf0uuI9R7lPxtIDLLgstUeaGLpO3Olp6SI+KZO1Qtam1e26WCnKkG6TspBhTXp1tVMBqGygCVtJMKPBRioQgB4OIyJCfGOJEP8w9e6jh4ISHOCGkwsscLj2gwTbdyVuwnMXHELJk8rcVIwWk3sdDbjgklDwMpF5pTR1PEMLKokZ9CN4j2T0WXxWgKdAz9qxmW2CHtb+sZgXzWmGPaSGkw8jaIG4c06bi0EEXGYIPEFRcF/0iim19rMfiNH1KYDy5pbPlexxz5g3BVpozWBw8tcEjc8XP8AePmFaPw1IgNLNlo3Ns2/FqrRq5SmRUqRwMfFQljcX7Ni0ckZL3lRrBTNevthwFMNADt5i5gKFXwFEebZc+G3BJv0A+C0WL1bY7OrUyixaIlZ7Gv8B+xJeDkTn0Kdzy1v/A+OGJvy/wAlRitCF8OoZuuGk2M7gdx5FUNdzmOLXgtcMwc1oG43zOZs2cC6JiC0gGO6q9ZK5fT2n3c14YCfajffsqYOqnajLUXP00ackQW4gJXiqpZVT7K5XoqRwUWbHoKJTrIIsKNZ/uFUGzvQfJENNV/xD9oQQXierPyz1/Sh4Q2/SNYi7/Qf4VFrDinOYwugkPEGIKCCfDkk5LUlmxxUXSN5gaxNJhOZaPgl+KUEF6R54pjyd6lU6G8klBBDMFho4IEIILDRgGTGSfpNA3AnibokFjAZrPJN0bGBuWfFBBYBF0I4nxapuS8sjgArlmLcADN8u3wRIIe4EzAYpzw4uixjL5p9tccPVBBJNIeLImPxewPZBXMNcNNP/qWUwIu0z1MRCCCijoWmomrUIrU/7x6BS9E4Nld+JFVoc2lT8XZOTnHyieER6oIKOJe9HVn+yRdUtQMJUb5fEYZiQ/a9HBRq/wDpk0AkYl3vpg/BwQQXZ3NM8zgxFXDlj3tmdgxMRN442QQQV7F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94920" name="Picture 8" descr="http://www.mayohealthcare.com.au/products/ventResp_images/niv_circuits_spe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3884248"/>
            <a:ext cx="3263732" cy="2963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216291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4C7D-81CB-45D6-B6DE-EF9C13BF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3872"/>
            <a:ext cx="7772400" cy="1456267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NIV </a:t>
            </a:r>
            <a:r>
              <a:rPr lang="en-US" dirty="0" err="1">
                <a:solidFill>
                  <a:srgbClr val="FFFF00"/>
                </a:solidFill>
              </a:rPr>
              <a:t>giúp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cai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máy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thở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A76C-58D3-4BF9-BC55-3E31E9DE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B0EE-35DC-462F-A984-082BB82A8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560" y="6333130"/>
            <a:ext cx="2004075" cy="307777"/>
          </a:xfrm>
        </p:spPr>
        <p:txBody>
          <a:bodyPr/>
          <a:lstStyle/>
          <a:p>
            <a:r>
              <a:rPr lang="en-US" dirty="0"/>
              <a:t>Burns Cochrane 2013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B4100-9959-4D47-96FA-A2606D3BBD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1543CB3-97E6-4489-9D28-29CDB637A8B5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109EF-F303-4612-BE2D-F4AB0193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167"/>
            <a:ext cx="9144000" cy="38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8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7BE77E4-E8B7-4B01-8895-D798D0F4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8930" y="6551496"/>
            <a:ext cx="6137187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Global Initiative for Chronic Obstructive Lung Disease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77AD4-0980-4B7A-B07B-F64A19598D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27" y="635"/>
            <a:ext cx="6646545" cy="6856730"/>
          </a:xfrm>
          <a:prstGeom prst="rect">
            <a:avLst/>
          </a:prstGeom>
          <a:ln w="1905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144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830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41967986-CFBC-4705-A182-2B82C5336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6525344"/>
            <a:ext cx="609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© 2019 Global Initiative for Chronic Obstructive Lung Disease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D7327DD-6B2F-45A9-9387-D7C041935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736" y="228600"/>
            <a:ext cx="6553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Dự</a:t>
            </a:r>
            <a:r>
              <a:rPr lang="en-US" sz="32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phòng</a:t>
            </a:r>
            <a:r>
              <a:rPr lang="en-US" sz="32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đợt</a:t>
            </a:r>
            <a:r>
              <a:rPr lang="en-US" sz="32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cấp</a:t>
            </a:r>
            <a:r>
              <a:rPr lang="en-US" sz="32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tái</a:t>
            </a:r>
            <a:r>
              <a:rPr lang="en-US" sz="3200" dirty="0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FAB516"/>
                </a:solidFill>
                <a:latin typeface="Tahoma" pitchFamily="34" charset="0"/>
                <a:cs typeface="Tahoma" pitchFamily="34" charset="0"/>
              </a:rPr>
              <a:t>phát</a:t>
            </a:r>
            <a:endParaRPr lang="en-US" sz="3200" dirty="0">
              <a:solidFill>
                <a:srgbClr val="FAB516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45524-997C-4887-BC35-A652F68B7F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261" y="918302"/>
            <a:ext cx="6553200" cy="560704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4160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09" y="-6626"/>
            <a:ext cx="7772400" cy="1456267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2068"/>
            <a:ext cx="8077200" cy="364913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nghẽn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dọa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Anthonisen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Corticoid/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hấp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772400" cy="145626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rgbClr val="FFFF00"/>
                </a:solidFill>
                <a:latin typeface="+mn-lt"/>
              </a:rPr>
              <a:t>Kết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cục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đợt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n-lt"/>
              </a:rPr>
              <a:t>cấp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BPTNMT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442740" y="2590800"/>
            <a:ext cx="4648200" cy="41148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rgbClr val="FFFF00"/>
                </a:solidFill>
              </a:rPr>
              <a:t>tái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nhập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cấp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cứu</a:t>
            </a:r>
            <a:r>
              <a:rPr lang="en-US" sz="2400" dirty="0">
                <a:solidFill>
                  <a:srgbClr val="FFFF00"/>
                </a:solidFill>
              </a:rPr>
              <a:t> 22-32%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tăng</a:t>
            </a:r>
            <a:r>
              <a:rPr lang="en-US" sz="2400" dirty="0"/>
              <a:t> CO2: </a:t>
            </a:r>
            <a:r>
              <a:rPr lang="en-US" sz="2400" dirty="0" err="1">
                <a:solidFill>
                  <a:srgbClr val="FFFF00"/>
                </a:solidFill>
              </a:rPr>
              <a:t>tử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suất</a:t>
            </a:r>
            <a:r>
              <a:rPr lang="en-US" sz="2400" dirty="0">
                <a:solidFill>
                  <a:srgbClr val="FFFF00"/>
                </a:solidFill>
              </a:rPr>
              <a:t> 6-12%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chăm</a:t>
            </a:r>
            <a:r>
              <a:rPr lang="en-US" sz="2400" dirty="0"/>
              <a:t> </a:t>
            </a:r>
            <a:r>
              <a:rPr lang="en-US" sz="2400" dirty="0" err="1"/>
              <a:t>sóc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cực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rgbClr val="FFFF00"/>
                </a:solidFill>
              </a:rPr>
              <a:t>tử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suất</a:t>
            </a:r>
            <a:r>
              <a:rPr lang="en-US" sz="2400" dirty="0">
                <a:solidFill>
                  <a:srgbClr val="FFFF00"/>
                </a:solidFill>
              </a:rPr>
              <a:t> 24%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tử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suất</a:t>
            </a:r>
            <a:r>
              <a:rPr lang="en-US" sz="2400" dirty="0">
                <a:solidFill>
                  <a:srgbClr val="FFFF00"/>
                </a:solidFill>
              </a:rPr>
              <a:t> 40%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FFFF0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FFFF0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9853" y="1524000"/>
            <a:ext cx="3704034" cy="175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80%</a:t>
            </a:r>
            <a:r>
              <a:rPr lang="en-US" sz="2400" dirty="0"/>
              <a:t> </a:t>
            </a: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đợt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nhà</a:t>
            </a:r>
            <a:endParaRPr lang="en-US" sz="24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/>
              <a:t>Bn</a:t>
            </a:r>
            <a:r>
              <a:rPr lang="en-US" sz="2400" dirty="0"/>
              <a:t> </a:t>
            </a:r>
            <a:r>
              <a:rPr lang="en-US" sz="2400" dirty="0" err="1"/>
              <a:t>ngoại</a:t>
            </a:r>
            <a:r>
              <a:rPr lang="en-US" sz="2400" dirty="0"/>
              <a:t> </a:t>
            </a:r>
            <a:r>
              <a:rPr lang="en-US" sz="2400" dirty="0" err="1"/>
              <a:t>trú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rgbClr val="FFFF00"/>
                </a:solidFill>
              </a:rPr>
              <a:t>tỷ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lệ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thất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bại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điều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trị</a:t>
            </a:r>
            <a:r>
              <a:rPr lang="en-US" sz="2400" dirty="0">
                <a:solidFill>
                  <a:srgbClr val="FFFF00"/>
                </a:solidFill>
              </a:rPr>
              <a:t> 13-33%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6046773" y="6019800"/>
            <a:ext cx="3097228" cy="86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93" tIns="45695" rIns="91393" bIns="45695">
            <a:spAutoFit/>
          </a:bodyPr>
          <a:lstStyle/>
          <a:p>
            <a:pPr marL="342900" indent="-342900" algn="r" eaLnBrk="0" hangingPunct="0">
              <a:buAutoNum type="arabicPeriod"/>
            </a:pPr>
            <a:r>
              <a:rPr lang="en-US" sz="1000" dirty="0">
                <a:solidFill>
                  <a:srgbClr val="FFFFFF"/>
                </a:solidFill>
              </a:rPr>
              <a:t>Hurst N </a:t>
            </a:r>
            <a:r>
              <a:rPr lang="en-US" sz="1000" dirty="0" err="1">
                <a:solidFill>
                  <a:srgbClr val="FFFFFF"/>
                </a:solidFill>
              </a:rPr>
              <a:t>Engl</a:t>
            </a:r>
            <a:r>
              <a:rPr lang="en-US" sz="1000" dirty="0">
                <a:solidFill>
                  <a:srgbClr val="FFFFFF"/>
                </a:solidFill>
              </a:rPr>
              <a:t> J Med 2010</a:t>
            </a:r>
          </a:p>
          <a:p>
            <a:pPr marL="342900" indent="-342900" algn="r" eaLnBrk="0" hangingPunct="0">
              <a:buAutoNum type="arabicPeriod"/>
            </a:pPr>
            <a:r>
              <a:rPr lang="en-US" sz="1000" dirty="0">
                <a:solidFill>
                  <a:srgbClr val="FFFFFF"/>
                </a:solidFill>
              </a:rPr>
              <a:t>Celli Am J </a:t>
            </a:r>
            <a:r>
              <a:rPr lang="en-US" sz="1000" dirty="0" err="1">
                <a:solidFill>
                  <a:srgbClr val="FFFFFF"/>
                </a:solidFill>
              </a:rPr>
              <a:t>Respir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Crit</a:t>
            </a:r>
            <a:r>
              <a:rPr lang="en-US" sz="1000" dirty="0">
                <a:solidFill>
                  <a:srgbClr val="FFFFFF"/>
                </a:solidFill>
              </a:rPr>
              <a:t> Med 2008</a:t>
            </a:r>
          </a:p>
          <a:p>
            <a:pPr marL="342900" indent="-342900" algn="r" eaLnBrk="0" hangingPunct="0">
              <a:buAutoNum type="arabicPeriod"/>
            </a:pPr>
            <a:r>
              <a:rPr lang="en-US" sz="1000" dirty="0" err="1">
                <a:solidFill>
                  <a:srgbClr val="FFFFFF"/>
                </a:solidFill>
              </a:rPr>
              <a:t>Tashkin</a:t>
            </a:r>
            <a:r>
              <a:rPr lang="en-US" sz="1000" dirty="0">
                <a:solidFill>
                  <a:srgbClr val="FFFFFF"/>
                </a:solidFill>
              </a:rPr>
              <a:t> N </a:t>
            </a:r>
            <a:r>
              <a:rPr lang="en-US" sz="1000" dirty="0" err="1">
                <a:solidFill>
                  <a:srgbClr val="FFFFFF"/>
                </a:solidFill>
              </a:rPr>
              <a:t>Engl</a:t>
            </a:r>
            <a:r>
              <a:rPr lang="en-US" sz="1000" dirty="0">
                <a:solidFill>
                  <a:srgbClr val="FFFFFF"/>
                </a:solidFill>
              </a:rPr>
              <a:t> J Med 2008</a:t>
            </a:r>
          </a:p>
          <a:p>
            <a:pPr marL="342900" indent="-342900" algn="r" eaLnBrk="0" hangingPunct="0"/>
            <a:r>
              <a:rPr lang="en-US" sz="1000" dirty="0">
                <a:solidFill>
                  <a:srgbClr val="FFFFFF"/>
                </a:solidFill>
              </a:rPr>
              <a:t>1. Fry AM, et al. JAMA 2005;294:2712-9</a:t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2. Holguin F, et al. Chest 2005;128:2005-11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00F-30C7-43D8-91D9-E6416B7E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copd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0121-1B24-4323-BC81-A5F73E4B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4D4E8-F9A6-4C9C-91A8-9D0FF57D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229561"/>
            <a:ext cx="5472394" cy="3205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27F05-DB5C-4BAD-A5C3-C25D33956E8C}"/>
              </a:ext>
            </a:extLst>
          </p:cNvPr>
          <p:cNvSpPr txBox="1"/>
          <p:nvPr/>
        </p:nvSpPr>
        <p:spPr>
          <a:xfrm>
            <a:off x="6457951" y="5681171"/>
            <a:ext cx="19639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0" dirty="0" err="1"/>
              <a:t>Hillas</a:t>
            </a:r>
            <a:r>
              <a:rPr lang="en-US" sz="1350" b="0" dirty="0"/>
              <a:t> Int J COPD 2016</a:t>
            </a:r>
          </a:p>
        </p:txBody>
      </p:sp>
    </p:spTree>
    <p:extLst>
      <p:ext uri="{BB962C8B-B14F-4D97-AF65-F5344CB8AC3E}">
        <p14:creationId xmlns:p14="http://schemas.microsoft.com/office/powerpoint/2010/main" val="54019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25"/>
            <a:ext cx="3124201" cy="3203576"/>
          </a:xfrm>
        </p:spPr>
        <p:txBody>
          <a:bodyPr/>
          <a:lstStyle/>
          <a:p>
            <a:r>
              <a:rPr lang="en-US" dirty="0"/>
              <a:t>BPTNMT: </a:t>
            </a:r>
            <a:br>
              <a:rPr lang="en-US" dirty="0"/>
            </a:b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6248400"/>
            <a:ext cx="7313612" cy="4114800"/>
          </a:xfrm>
        </p:spPr>
        <p:txBody>
          <a:bodyPr/>
          <a:lstStyle/>
          <a:p>
            <a:r>
              <a:rPr lang="en-US" sz="1800" dirty="0"/>
              <a:t>Hurst N </a:t>
            </a:r>
            <a:r>
              <a:rPr lang="en-US" sz="1800" dirty="0" err="1"/>
              <a:t>Engl</a:t>
            </a:r>
            <a:r>
              <a:rPr lang="en-US" sz="1800" dirty="0"/>
              <a:t> J Med 2010</a:t>
            </a:r>
          </a:p>
        </p:txBody>
      </p:sp>
      <p:pic>
        <p:nvPicPr>
          <p:cNvPr id="491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7449" y="0"/>
            <a:ext cx="59365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00F-30C7-43D8-91D9-E6416B7E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11" y="1145080"/>
            <a:ext cx="7598569" cy="1092200"/>
          </a:xfrm>
        </p:spPr>
        <p:txBody>
          <a:bodyPr/>
          <a:lstStyle/>
          <a:p>
            <a:r>
              <a:rPr lang="en-US" dirty="0" err="1"/>
              <a:t>Đợt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copd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0121-1B24-4323-BC81-A5F73E4B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27F05-DB5C-4BAD-A5C3-C25D33956E8C}"/>
              </a:ext>
            </a:extLst>
          </p:cNvPr>
          <p:cNvSpPr txBox="1"/>
          <p:nvPr/>
        </p:nvSpPr>
        <p:spPr>
          <a:xfrm>
            <a:off x="6457951" y="5681171"/>
            <a:ext cx="19639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0" dirty="0" err="1"/>
              <a:t>Hillas</a:t>
            </a:r>
            <a:r>
              <a:rPr lang="en-US" sz="1350" b="0" dirty="0"/>
              <a:t> Int J COPD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84B04-31BC-4D1F-B593-198348BC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255" y="2171701"/>
            <a:ext cx="4968875" cy="3021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9D247-9B31-4B6F-A8FE-586BDC75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5" y="2171701"/>
            <a:ext cx="4860705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3938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1_glaxo4x3">
  <a:themeElements>
    <a:clrScheme name="1_glaxo4x3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glaxo4x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glaxo4x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xo4x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laxo4x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xo4x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xo4x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xo4x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laxo4x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PT presentation Template_latest ppt version_high rez">
  <a:themeElements>
    <a:clrScheme name="1_PPT presentation Template_latest ppt version_high rez 1">
      <a:dk1>
        <a:srgbClr val="000000"/>
      </a:dk1>
      <a:lt1>
        <a:srgbClr val="FFFFFF"/>
      </a:lt1>
      <a:dk2>
        <a:srgbClr val="00305C"/>
      </a:dk2>
      <a:lt2>
        <a:srgbClr val="9CBAD6"/>
      </a:lt2>
      <a:accent1>
        <a:srgbClr val="8A004F"/>
      </a:accent1>
      <a:accent2>
        <a:srgbClr val="DE1F82"/>
      </a:accent2>
      <a:accent3>
        <a:srgbClr val="FFFFFF"/>
      </a:accent3>
      <a:accent4>
        <a:srgbClr val="000000"/>
      </a:accent4>
      <a:accent5>
        <a:srgbClr val="C4AAB2"/>
      </a:accent5>
      <a:accent6>
        <a:srgbClr val="C91B75"/>
      </a:accent6>
      <a:hlink>
        <a:srgbClr val="C97A00"/>
      </a:hlink>
      <a:folHlink>
        <a:srgbClr val="FCC917"/>
      </a:folHlink>
    </a:clrScheme>
    <a:fontScheme name="1_PPT presentation Template_latest ppt version_high re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PT presentation Template_latest ppt version_high rez 1">
        <a:dk1>
          <a:srgbClr val="000000"/>
        </a:dk1>
        <a:lt1>
          <a:srgbClr val="FFFFFF"/>
        </a:lt1>
        <a:dk2>
          <a:srgbClr val="00305C"/>
        </a:dk2>
        <a:lt2>
          <a:srgbClr val="9CBAD6"/>
        </a:lt2>
        <a:accent1>
          <a:srgbClr val="8A004F"/>
        </a:accent1>
        <a:accent2>
          <a:srgbClr val="DE1F82"/>
        </a:accent2>
        <a:accent3>
          <a:srgbClr val="FFFFFF"/>
        </a:accent3>
        <a:accent4>
          <a:srgbClr val="000000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 presentation Template_latest ppt version_high rez 2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8A004F"/>
        </a:accent1>
        <a:accent2>
          <a:srgbClr val="DE1F82"/>
        </a:accent2>
        <a:accent3>
          <a:srgbClr val="FFFFFF"/>
        </a:accent3>
        <a:accent4>
          <a:srgbClr val="DADADA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 presentation Template_latest ppt version_high rez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8A004F"/>
        </a:accent1>
        <a:accent2>
          <a:srgbClr val="DE1F82"/>
        </a:accent2>
        <a:accent3>
          <a:srgbClr val="AAAAAA"/>
        </a:accent3>
        <a:accent4>
          <a:srgbClr val="DADADA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PT presentation Template_latest ppt version_high rez">
  <a:themeElements>
    <a:clrScheme name="2_PPT presentation Template_latest ppt version_high rez 1">
      <a:dk1>
        <a:srgbClr val="000000"/>
      </a:dk1>
      <a:lt1>
        <a:srgbClr val="FFFFFF"/>
      </a:lt1>
      <a:dk2>
        <a:srgbClr val="00305C"/>
      </a:dk2>
      <a:lt2>
        <a:srgbClr val="9CBAD6"/>
      </a:lt2>
      <a:accent1>
        <a:srgbClr val="8A004F"/>
      </a:accent1>
      <a:accent2>
        <a:srgbClr val="DE1F82"/>
      </a:accent2>
      <a:accent3>
        <a:srgbClr val="FFFFFF"/>
      </a:accent3>
      <a:accent4>
        <a:srgbClr val="000000"/>
      </a:accent4>
      <a:accent5>
        <a:srgbClr val="C4AAB2"/>
      </a:accent5>
      <a:accent6>
        <a:srgbClr val="C91B75"/>
      </a:accent6>
      <a:hlink>
        <a:srgbClr val="C97A00"/>
      </a:hlink>
      <a:folHlink>
        <a:srgbClr val="FCC917"/>
      </a:folHlink>
    </a:clrScheme>
    <a:fontScheme name="2_PPT presentation Template_latest ppt version_high re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PT presentation Template_latest ppt version_high rez 1">
        <a:dk1>
          <a:srgbClr val="000000"/>
        </a:dk1>
        <a:lt1>
          <a:srgbClr val="FFFFFF"/>
        </a:lt1>
        <a:dk2>
          <a:srgbClr val="00305C"/>
        </a:dk2>
        <a:lt2>
          <a:srgbClr val="9CBAD6"/>
        </a:lt2>
        <a:accent1>
          <a:srgbClr val="8A004F"/>
        </a:accent1>
        <a:accent2>
          <a:srgbClr val="DE1F82"/>
        </a:accent2>
        <a:accent3>
          <a:srgbClr val="FFFFFF"/>
        </a:accent3>
        <a:accent4>
          <a:srgbClr val="000000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presentation Template_latest ppt version_high rez 2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8A004F"/>
        </a:accent1>
        <a:accent2>
          <a:srgbClr val="DE1F82"/>
        </a:accent2>
        <a:accent3>
          <a:srgbClr val="FFFFFF"/>
        </a:accent3>
        <a:accent4>
          <a:srgbClr val="DADADA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presentation Template_latest ppt version_high rez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8A004F"/>
        </a:accent1>
        <a:accent2>
          <a:srgbClr val="DE1F82"/>
        </a:accent2>
        <a:accent3>
          <a:srgbClr val="AAAAAA"/>
        </a:accent3>
        <a:accent4>
          <a:srgbClr val="DADADA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PPT presentation Template_latest ppt version_high rez">
  <a:themeElements>
    <a:clrScheme name="2_PPT presentation Template_latest ppt version_high rez 1">
      <a:dk1>
        <a:srgbClr val="000000"/>
      </a:dk1>
      <a:lt1>
        <a:srgbClr val="FFFFFF"/>
      </a:lt1>
      <a:dk2>
        <a:srgbClr val="00305C"/>
      </a:dk2>
      <a:lt2>
        <a:srgbClr val="9CBAD6"/>
      </a:lt2>
      <a:accent1>
        <a:srgbClr val="8A004F"/>
      </a:accent1>
      <a:accent2>
        <a:srgbClr val="DE1F82"/>
      </a:accent2>
      <a:accent3>
        <a:srgbClr val="FFFFFF"/>
      </a:accent3>
      <a:accent4>
        <a:srgbClr val="000000"/>
      </a:accent4>
      <a:accent5>
        <a:srgbClr val="C4AAB2"/>
      </a:accent5>
      <a:accent6>
        <a:srgbClr val="C91B75"/>
      </a:accent6>
      <a:hlink>
        <a:srgbClr val="C97A00"/>
      </a:hlink>
      <a:folHlink>
        <a:srgbClr val="FCC917"/>
      </a:folHlink>
    </a:clrScheme>
    <a:fontScheme name="2_PPT presentation Template_latest ppt version_high re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PT presentation Template_latest ppt version_high rez 1">
        <a:dk1>
          <a:srgbClr val="000000"/>
        </a:dk1>
        <a:lt1>
          <a:srgbClr val="FFFFFF"/>
        </a:lt1>
        <a:dk2>
          <a:srgbClr val="00305C"/>
        </a:dk2>
        <a:lt2>
          <a:srgbClr val="9CBAD6"/>
        </a:lt2>
        <a:accent1>
          <a:srgbClr val="8A004F"/>
        </a:accent1>
        <a:accent2>
          <a:srgbClr val="DE1F82"/>
        </a:accent2>
        <a:accent3>
          <a:srgbClr val="FFFFFF"/>
        </a:accent3>
        <a:accent4>
          <a:srgbClr val="000000"/>
        </a:accent4>
        <a:accent5>
          <a:srgbClr val="C4AAB2"/>
        </a:accent5>
        <a:accent6>
          <a:srgbClr val="C91B75"/>
        </a:accent6>
        <a:hlink>
          <a:srgbClr val="C97A00"/>
        </a:hlink>
        <a:folHlink>
          <a:srgbClr val="FCC91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glaxo4x3">
  <a:themeElements>
    <a:clrScheme name="5_glaxo4x3 8">
      <a:dk1>
        <a:srgbClr val="000000"/>
      </a:dk1>
      <a:lt1>
        <a:srgbClr val="FFFFFF"/>
      </a:lt1>
      <a:dk2>
        <a:srgbClr val="0000FF"/>
      </a:dk2>
      <a:lt2>
        <a:srgbClr val="FFD728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C0C0C0"/>
      </a:folHlink>
    </a:clrScheme>
    <a:fontScheme name="5_glaxo4x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5_glaxo4x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glaxo4x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glaxo4x3 8">
        <a:dk1>
          <a:srgbClr val="000000"/>
        </a:dk1>
        <a:lt1>
          <a:srgbClr val="FFFFFF"/>
        </a:lt1>
        <a:dk2>
          <a:srgbClr val="0000FF"/>
        </a:dk2>
        <a:lt2>
          <a:srgbClr val="FFD728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White 2008 Woolcock">
  <a:themeElements>
    <a:clrScheme name="">
      <a:dk1>
        <a:srgbClr val="FFFFFF"/>
      </a:dk1>
      <a:lt1>
        <a:srgbClr val="FFFFFF"/>
      </a:lt1>
      <a:dk2>
        <a:srgbClr val="FF99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hite 2008 Woolco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White 2008 Woolcock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2008 Woolcock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2008 Woolcock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2008 Woolcock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2008 Woolcoc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2008 Woolcoc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2008 Woolcoc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8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8342</TotalTime>
  <Words>3560</Words>
  <Application>Microsoft Office PowerPoint</Application>
  <PresentationFormat>On-screen Show (4:3)</PresentationFormat>
  <Paragraphs>529</Paragraphs>
  <Slides>54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Arial</vt:lpstr>
      <vt:lpstr>Calibri</vt:lpstr>
      <vt:lpstr>Calibri Light</vt:lpstr>
      <vt:lpstr>Monotype Sorts</vt:lpstr>
      <vt:lpstr>Symbol</vt:lpstr>
      <vt:lpstr>Tahoma</vt:lpstr>
      <vt:lpstr>Times New Roman</vt:lpstr>
      <vt:lpstr>Wingdings</vt:lpstr>
      <vt:lpstr>1_glaxo4x3</vt:lpstr>
      <vt:lpstr>1_PPT presentation Template_latest ppt version_high rez</vt:lpstr>
      <vt:lpstr>2_PPT presentation Template_latest ppt version_high rez</vt:lpstr>
      <vt:lpstr>3_PPT presentation Template_latest ppt version_high rez</vt:lpstr>
      <vt:lpstr>5_glaxo4x3</vt:lpstr>
      <vt:lpstr>1_White 2008 Woolcock</vt:lpstr>
      <vt:lpstr>Celestial</vt:lpstr>
      <vt:lpstr>Perspective</vt:lpstr>
      <vt:lpstr>Office Theme</vt:lpstr>
      <vt:lpstr>Chart</vt:lpstr>
      <vt:lpstr>Điều trị đợt cấp Bệnh phổi tắc nghẽn mạn tính (COPD) </vt:lpstr>
      <vt:lpstr>đợt cấp COPD</vt:lpstr>
      <vt:lpstr>Các thành tố chẩn đoán đợt cấp BPTNMT</vt:lpstr>
      <vt:lpstr>PowerPoint Presentation</vt:lpstr>
      <vt:lpstr>đợt cấp COPD</vt:lpstr>
      <vt:lpstr>Kết cục đợt cấp BPTNMT</vt:lpstr>
      <vt:lpstr>Tiến triển tự nhiên copd</vt:lpstr>
      <vt:lpstr>BPTNMT:  đợt cấp kéo theo đợt cấp</vt:lpstr>
      <vt:lpstr>Đợt cấp copd và tử vong</vt:lpstr>
      <vt:lpstr>PowerPoint Presentation</vt:lpstr>
      <vt:lpstr>PowerPoint Presentation</vt:lpstr>
      <vt:lpstr>Chi phí đợt cấp 2002-2010 hoa kỳ</vt:lpstr>
      <vt:lpstr>đợt cấp COPD</vt:lpstr>
      <vt:lpstr>Chẩn đoán đợt cấp?</vt:lpstr>
      <vt:lpstr>PowerPoint Presentation</vt:lpstr>
      <vt:lpstr>PowerPoint Presentation</vt:lpstr>
      <vt:lpstr>Các chẩn đoán phân biệt của dợt cấp BMTNMT</vt:lpstr>
      <vt:lpstr>PowerPoint Presentation</vt:lpstr>
      <vt:lpstr>PowerPoint Presentation</vt:lpstr>
      <vt:lpstr>PowerPoint Presentation</vt:lpstr>
      <vt:lpstr>Chẩn đoán đợt cấp Phức tạp?</vt:lpstr>
      <vt:lpstr>PowerPoint Presentation</vt:lpstr>
      <vt:lpstr>PowerPoint Presentation</vt:lpstr>
      <vt:lpstr>Các tác nhân vi sinh thường gặp</vt:lpstr>
      <vt:lpstr>Kết quả tác nhân vi sinh bn BPTNMT nhập viện</vt:lpstr>
      <vt:lpstr>PowerPoint Presentation</vt:lpstr>
      <vt:lpstr>đợt cấp COPD</vt:lpstr>
      <vt:lpstr>Các điểm chính </vt:lpstr>
      <vt:lpstr>đợt cấp COPD</vt:lpstr>
      <vt:lpstr>Vai trò thuốc giãn phế quản trong xử trí đợt cấp COPD </vt:lpstr>
      <vt:lpstr>Lợi ích của thuốc giãn phế quản tác dụng ngắn trong COPD</vt:lpstr>
      <vt:lpstr>đợt cấp COPD</vt:lpstr>
      <vt:lpstr>Không chỉ định nhập viện</vt:lpstr>
      <vt:lpstr>Phân tích gộp hiệu quả:Corticosteroids toàn thân và nguy cơ thất bại điều trị</vt:lpstr>
      <vt:lpstr>Corticoid toàn thân trong đợt cấp</vt:lpstr>
      <vt:lpstr>PowerPoint Presentation</vt:lpstr>
      <vt:lpstr>Giảm yếu tố nguy cơ đợt cấp copd tiếp theo &amp; tỷ lệ tử vong nhờ sử dụng kháng sinh</vt:lpstr>
      <vt:lpstr>Phân tích gộp hiệu quả: Kháng sinh và nguy cơ thất bại điều trị</vt:lpstr>
      <vt:lpstr>PowerPoint Presentation</vt:lpstr>
      <vt:lpstr>PowerPoint Presentation</vt:lpstr>
      <vt:lpstr>PowerPoint Presentation</vt:lpstr>
      <vt:lpstr>đợt cấp COPD</vt:lpstr>
      <vt:lpstr>PowerPoint Presentation</vt:lpstr>
      <vt:lpstr>PowerPoint Presentation</vt:lpstr>
      <vt:lpstr>PowerPoint Presentation</vt:lpstr>
      <vt:lpstr>Chỉ định thở NIV/BiPAP</vt:lpstr>
      <vt:lpstr>PowerPoint Presentation</vt:lpstr>
      <vt:lpstr>Kết cục NIV cho đợt cấp COPD 1998-2008</vt:lpstr>
      <vt:lpstr>Bằng chứng cho hiệu quả và độ mạnh của khuyến cáo: thông khí không xâm lấn trong suy hô hấp cấp Hill ns, Brennan J, Garpestad E et al 2007</vt:lpstr>
      <vt:lpstr>PowerPoint Presentation</vt:lpstr>
      <vt:lpstr>NIV giúp cai máy thở</vt:lpstr>
      <vt:lpstr>PowerPoint Presentation</vt:lpstr>
      <vt:lpstr>PowerPoint Presentation</vt:lpstr>
      <vt:lpstr>Kết luận</vt:lpstr>
    </vt:vector>
  </TitlesOfParts>
  <Company>T&amp;T 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Cập nhật chẩn đoán và điều trị COPD</dc:title>
  <dc:creator>vu</dc:creator>
  <cp:lastModifiedBy>thuyvu letu</cp:lastModifiedBy>
  <cp:revision>345</cp:revision>
  <dcterms:created xsi:type="dcterms:W3CDTF">2011-06-16T17:26:30Z</dcterms:created>
  <dcterms:modified xsi:type="dcterms:W3CDTF">2020-09-08T23:01:14Z</dcterms:modified>
</cp:coreProperties>
</file>